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Coo30y+Gsyg/2Q2HrkivYodSO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9" d="100"/>
          <a:sy n="149" d="100"/>
        </p:scale>
        <p:origin x="644" y="72"/>
      </p:cViewPr>
      <p:guideLst>
        <p:guide orient="horz" pos="91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" name="Google Shape;6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4" name="Google Shape;7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objec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  <a:defRPr sz="3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body" idx="1"/>
          </p:nvPr>
        </p:nvSpPr>
        <p:spPr>
          <a:xfrm>
            <a:off x="838200" y="1476000"/>
            <a:ext cx="10515600" cy="5112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838200" y="6573187"/>
            <a:ext cx="7315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8610600" y="6573187"/>
            <a:ext cx="2743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esentation Title">
  <p:cSld name="Presentation 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subTitle" idx="1"/>
          </p:nvPr>
        </p:nvSpPr>
        <p:spPr>
          <a:xfrm>
            <a:off x="2133600" y="3602039"/>
            <a:ext cx="9144000" cy="910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136" y="5431822"/>
            <a:ext cx="1603381" cy="120253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7"/>
          <p:cNvSpPr txBox="1">
            <a:spLocks noGrp="1"/>
          </p:cNvSpPr>
          <p:nvPr>
            <p:ph type="body" idx="2"/>
          </p:nvPr>
        </p:nvSpPr>
        <p:spPr>
          <a:xfrm>
            <a:off x="2133600" y="4916774"/>
            <a:ext cx="9144000" cy="154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marR="0" lvl="0" indent="-228600" algn="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Box">
  <p:cSld name="Text Box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8"/>
          <p:cNvSpPr txBox="1">
            <a:spLocks noGrp="1"/>
          </p:cNvSpPr>
          <p:nvPr>
            <p:ph type="body" idx="1"/>
          </p:nvPr>
        </p:nvSpPr>
        <p:spPr>
          <a:xfrm>
            <a:off x="838201" y="365124"/>
            <a:ext cx="10515600" cy="612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ftr" idx="11"/>
          </p:nvPr>
        </p:nvSpPr>
        <p:spPr>
          <a:xfrm>
            <a:off x="838200" y="6573187"/>
            <a:ext cx="7315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sldNum" idx="12"/>
          </p:nvPr>
        </p:nvSpPr>
        <p:spPr>
          <a:xfrm>
            <a:off x="8610600" y="6573187"/>
            <a:ext cx="2743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portait">
  <p:cSld name="Picture portai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  <a:defRPr sz="3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1"/>
          </p:nvPr>
        </p:nvSpPr>
        <p:spPr>
          <a:xfrm>
            <a:off x="6169800" y="1475999"/>
            <a:ext cx="5184000" cy="48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ftr" idx="11"/>
          </p:nvPr>
        </p:nvSpPr>
        <p:spPr>
          <a:xfrm>
            <a:off x="838200" y="6573187"/>
            <a:ext cx="7315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sldNum" idx="12"/>
          </p:nvPr>
        </p:nvSpPr>
        <p:spPr>
          <a:xfrm>
            <a:off x="8610600" y="6573187"/>
            <a:ext cx="2743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35" name="Google Shape;35;p19"/>
          <p:cNvSpPr>
            <a:spLocks noGrp="1"/>
          </p:cNvSpPr>
          <p:nvPr>
            <p:ph type="pic" idx="2"/>
          </p:nvPr>
        </p:nvSpPr>
        <p:spPr>
          <a:xfrm>
            <a:off x="838200" y="1475999"/>
            <a:ext cx="5184000" cy="48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andscape">
  <p:cSld name="Picture Landscap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  <a:defRPr sz="3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sldNum" idx="12"/>
          </p:nvPr>
        </p:nvSpPr>
        <p:spPr>
          <a:xfrm>
            <a:off x="8610600" y="6573187"/>
            <a:ext cx="2743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39" name="Google Shape;39;p20"/>
          <p:cNvSpPr txBox="1">
            <a:spLocks noGrp="1"/>
          </p:cNvSpPr>
          <p:nvPr>
            <p:ph type="ftr" idx="11"/>
          </p:nvPr>
        </p:nvSpPr>
        <p:spPr>
          <a:xfrm>
            <a:off x="838200" y="6573187"/>
            <a:ext cx="7315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/>
          <p:nvPr/>
        </p:nvSpPr>
        <p:spPr>
          <a:xfrm>
            <a:off x="0" y="6552000"/>
            <a:ext cx="12192000" cy="3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  <a:defRPr sz="3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sldNum" idx="12"/>
          </p:nvPr>
        </p:nvSpPr>
        <p:spPr>
          <a:xfrm>
            <a:off x="8610600" y="6573187"/>
            <a:ext cx="2743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838200" y="6573187"/>
            <a:ext cx="73152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/>
          <p:nvPr/>
        </p:nvSpPr>
        <p:spPr>
          <a:xfrm>
            <a:off x="0" y="0"/>
            <a:ext cx="12192000" cy="18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5"/>
          <p:cNvSpPr txBox="1">
            <a:spLocks noGrp="1"/>
          </p:cNvSpPr>
          <p:nvPr>
            <p:ph type="body" idx="1"/>
          </p:nvPr>
        </p:nvSpPr>
        <p:spPr>
          <a:xfrm>
            <a:off x="838200" y="1630250"/>
            <a:ext cx="10515600" cy="4867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-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ralhistory.eu/" TargetMode="External"/><Relationship Id="rId7" Type="http://schemas.openxmlformats.org/officeDocument/2006/relationships/hyperlink" Target="https://oralhistory.eu/workshops/dh201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oralhistory.eu/workshops/muenchen" TargetMode="External"/><Relationship Id="rId5" Type="http://schemas.openxmlformats.org/officeDocument/2006/relationships/hyperlink" Target="https://www.clarin.eu/news/reflections-clarin-workshop-oral-history-arezzo" TargetMode="External"/><Relationship Id="rId4" Type="http://schemas.openxmlformats.org/officeDocument/2006/relationships/hyperlink" Target="https://www.clarin.eu/node/4266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>
            <a:spLocks noGrp="1"/>
          </p:cNvSpPr>
          <p:nvPr>
            <p:ph type="title"/>
          </p:nvPr>
        </p:nvSpPr>
        <p:spPr>
          <a:xfrm>
            <a:off x="1934400" y="255100"/>
            <a:ext cx="8323200" cy="14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1600"/>
              </a:spcBef>
            </a:pPr>
            <a:r>
              <a:rPr lang="en-GB" sz="3100">
                <a:solidFill>
                  <a:srgbClr val="080561"/>
                </a:solidFill>
              </a:rPr>
              <a:t>A multidisciplinary approach to the use of technology in research: the case of interview data</a:t>
            </a:r>
            <a:endParaRPr sz="3100">
              <a:solidFill>
                <a:srgbClr val="43434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400"/>
              </a:spcBef>
            </a:pPr>
            <a:endParaRPr sz="2800">
              <a:solidFill>
                <a:srgbClr val="080561"/>
              </a:solidFill>
            </a:endParaRPr>
          </a:p>
          <a:p>
            <a:endParaRPr/>
          </a:p>
        </p:txBody>
      </p:sp>
      <p:sp>
        <p:nvSpPr>
          <p:cNvPr id="45" name="Google Shape;45;p1"/>
          <p:cNvSpPr txBox="1">
            <a:spLocks noGrp="1"/>
          </p:cNvSpPr>
          <p:nvPr>
            <p:ph type="ftr" idx="11"/>
          </p:nvPr>
        </p:nvSpPr>
        <p:spPr>
          <a:xfrm>
            <a:off x="2152650" y="6573187"/>
            <a:ext cx="54864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en-GB"/>
              <a:t>CLARIN</a:t>
            </a:r>
            <a:endParaRPr/>
          </a:p>
        </p:txBody>
      </p:sp>
      <p:sp>
        <p:nvSpPr>
          <p:cNvPr id="46" name="Google Shape;46;p1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1</a:t>
            </a:fld>
            <a:endParaRPr/>
          </a:p>
        </p:txBody>
      </p:sp>
      <p:grpSp>
        <p:nvGrpSpPr>
          <p:cNvPr id="47" name="Google Shape;47;p1"/>
          <p:cNvGrpSpPr/>
          <p:nvPr/>
        </p:nvGrpSpPr>
        <p:grpSpPr>
          <a:xfrm>
            <a:off x="5033424" y="1662719"/>
            <a:ext cx="5374382" cy="4595624"/>
            <a:chOff x="1474762" y="578701"/>
            <a:chExt cx="6952309" cy="6108445"/>
          </a:xfrm>
        </p:grpSpPr>
        <p:pic>
          <p:nvPicPr>
            <p:cNvPr id="48" name="Google Shape;48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474762" y="578701"/>
              <a:ext cx="1901482" cy="19014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" name="Google Shape;49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852761">
              <a:off x="4752828" y="3538469"/>
              <a:ext cx="1973405" cy="19734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" name="Google Shape;50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-309511">
              <a:off x="2331119" y="4045131"/>
              <a:ext cx="2533261" cy="25332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" name="Google Shape;51;p1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 rot="599995">
              <a:off x="2876062" y="1552015"/>
              <a:ext cx="2527918" cy="25279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" name="Google Shape;52;p1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5407855" y="764994"/>
              <a:ext cx="3019216" cy="301921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3" name="Google Shape;53;p1"/>
          <p:cNvSpPr txBox="1"/>
          <p:nvPr/>
        </p:nvSpPr>
        <p:spPr>
          <a:xfrm>
            <a:off x="2152650" y="2406775"/>
            <a:ext cx="2970300" cy="146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90000"/>
              </a:lnSpc>
              <a:buSzPts val="2800"/>
            </a:pPr>
            <a:r>
              <a:rPr lang="en-GB" sz="2800" b="1">
                <a:solidFill>
                  <a:srgbClr val="080561"/>
                </a:solidFill>
                <a:latin typeface="Calibri"/>
                <a:ea typeface="Calibri"/>
                <a:cs typeface="Calibri"/>
                <a:sym typeface="Calibri"/>
              </a:rPr>
              <a:t>Louise Corti</a:t>
            </a:r>
            <a:endParaRPr sz="2800" b="1">
              <a:solidFill>
                <a:srgbClr val="08056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90000"/>
              </a:lnSpc>
              <a:buSzPts val="2800"/>
            </a:pPr>
            <a:r>
              <a:rPr lang="en-GB" sz="2800" b="1">
                <a:solidFill>
                  <a:srgbClr val="080561"/>
                </a:solidFill>
                <a:latin typeface="Calibri"/>
                <a:ea typeface="Calibri"/>
                <a:cs typeface="Calibri"/>
                <a:sym typeface="Calibri"/>
              </a:rPr>
              <a:t>Christoph Draxler</a:t>
            </a:r>
            <a:endParaRPr sz="2800" b="1">
              <a:solidFill>
                <a:srgbClr val="08056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2152650" y="3876175"/>
            <a:ext cx="3626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2400"/>
            </a:pP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Parthenos workshop for CEE Countries</a:t>
            </a:r>
            <a:br>
              <a:rPr lang="en-GB" sz="240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7-9</a:t>
            </a:r>
            <a:r>
              <a:rPr lang="en-GB" sz="2400">
                <a:solidFill>
                  <a:srgbClr val="080561"/>
                </a:solidFill>
                <a:latin typeface="Calibri"/>
                <a:ea typeface="Calibri"/>
                <a:cs typeface="Calibri"/>
                <a:sym typeface="Calibri"/>
              </a:rPr>
              <a:t> October </a:t>
            </a: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 2019,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>
              <a:buSzPts val="2400"/>
            </a:pP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Sofia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1000"/>
              </a:spcBef>
              <a:buSzPts val="2400"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buSzPts val="2220"/>
            </a:pPr>
            <a:endParaRPr sz="2220"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buSzPts val="2220"/>
            </a:pPr>
            <a:br>
              <a:rPr lang="en-GB" sz="2220">
                <a:latin typeface="Calibri"/>
                <a:ea typeface="Calibri"/>
                <a:cs typeface="Calibri"/>
                <a:sym typeface="Calibri"/>
              </a:rPr>
            </a:br>
            <a:endParaRPr sz="222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"/>
          <p:cNvSpPr txBox="1">
            <a:spLocks noGrp="1"/>
          </p:cNvSpPr>
          <p:nvPr>
            <p:ph type="title"/>
          </p:nvPr>
        </p:nvSpPr>
        <p:spPr>
          <a:xfrm>
            <a:off x="2152650" y="365126"/>
            <a:ext cx="78867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Structure of our workshop</a:t>
            </a:r>
            <a:endParaRPr/>
          </a:p>
        </p:txBody>
      </p:sp>
      <p:sp>
        <p:nvSpPr>
          <p:cNvPr id="123" name="Google Shape;123;p12"/>
          <p:cNvSpPr txBox="1">
            <a:spLocks noGrp="1"/>
          </p:cNvSpPr>
          <p:nvPr>
            <p:ph type="body" idx="1"/>
          </p:nvPr>
        </p:nvSpPr>
        <p:spPr>
          <a:xfrm>
            <a:off x="2014350" y="1172300"/>
            <a:ext cx="8163300" cy="51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sz="2200" b="1">
                <a:solidFill>
                  <a:srgbClr val="201F1E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Part 1: </a:t>
            </a:r>
            <a:r>
              <a:rPr lang="en-GB" sz="2000" b="1">
                <a:solidFill>
                  <a:srgbClr val="201F1E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Lecture </a:t>
            </a:r>
            <a:endParaRPr sz="2000" b="1">
              <a:solidFill>
                <a:srgbClr val="201F1E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sz="2000">
              <a:solidFill>
                <a:srgbClr val="201F1E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sz="2200">
                <a:solidFill>
                  <a:srgbClr val="201F1E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GB" sz="2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ntroducing different scholarly approaches when</a:t>
            </a:r>
            <a:r>
              <a:rPr lang="en-GB" sz="2200">
                <a:solidFill>
                  <a:schemeClr val="accent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working with interview data as a primary or secondary data source</a:t>
            </a:r>
            <a:r>
              <a:rPr lang="en-GB" sz="2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 distinct traditions and differences in analytic practices and use of tools by scholars across the disciplines</a:t>
            </a:r>
            <a:endParaRPr sz="2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sz="2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sz="22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Automated speech recognition, annotation, text analysis and emotion recognition tools</a:t>
            </a:r>
            <a:r>
              <a:rPr lang="en-GB" sz="22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are open to wider exploitation</a:t>
            </a:r>
            <a:endParaRPr sz="2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sz="2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sz="2200">
                <a:solidFill>
                  <a:srgbClr val="1155CC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Presentation of TChain tool</a:t>
            </a:r>
            <a:endParaRPr sz="220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sz="2200">
              <a:solidFill>
                <a:srgbClr val="1155CC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sz="2200">
                <a:solidFill>
                  <a:srgbClr val="008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Your experiences</a:t>
            </a:r>
            <a:endParaRPr sz="2200">
              <a:solidFill>
                <a:srgbClr val="008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2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3"/>
          <p:cNvSpPr txBox="1">
            <a:spLocks noGrp="1"/>
          </p:cNvSpPr>
          <p:nvPr>
            <p:ph type="title"/>
          </p:nvPr>
        </p:nvSpPr>
        <p:spPr>
          <a:xfrm>
            <a:off x="2152650" y="365126"/>
            <a:ext cx="78867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1100"/>
            </a:pPr>
            <a:r>
              <a:rPr lang="en-GB"/>
              <a:t>Structure of our workshop</a:t>
            </a:r>
            <a:endParaRPr/>
          </a:p>
        </p:txBody>
      </p:sp>
      <p:sp>
        <p:nvSpPr>
          <p:cNvPr id="131" name="Google Shape;131;p13"/>
          <p:cNvSpPr txBox="1">
            <a:spLocks noGrp="1"/>
          </p:cNvSpPr>
          <p:nvPr>
            <p:ph type="body" idx="1"/>
          </p:nvPr>
        </p:nvSpPr>
        <p:spPr>
          <a:xfrm>
            <a:off x="2152650" y="1475999"/>
            <a:ext cx="7886700" cy="51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200" b="1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Part II  Demo and hands-on</a:t>
            </a:r>
            <a:endParaRPr sz="2200"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sz="180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sz="220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The Transcription Chain (TChain) - a tool to convert audio-visual material into a suitable format, use automatic speech recognition (ASR), correct the ASR results, and download them</a:t>
            </a:r>
            <a:endParaRPr sz="220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sz="2200">
                <a:solidFill>
                  <a:schemeClr val="lt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Discussion of potential of the T-Chain and whether a call for other languages to be </a:t>
            </a:r>
            <a:r>
              <a:rPr lang="en-GB" sz="2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integrated into the T-Chain</a:t>
            </a:r>
            <a:endParaRPr sz="220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sz="220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None/>
            </a:pPr>
            <a:r>
              <a:rPr lang="en-GB" sz="2200">
                <a:solidFill>
                  <a:srgbClr val="CC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Emotion recognition video</a:t>
            </a:r>
            <a:endParaRPr sz="2200">
              <a:solidFill>
                <a:srgbClr val="CC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sz="2200">
              <a:solidFill>
                <a:srgbClr val="1155CC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 sz="2200">
                <a:solidFill>
                  <a:srgbClr val="38761D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Exercise &amp; group discussion of your own scholarly work flows and tools when/if analysing interview text</a:t>
            </a:r>
            <a:endParaRPr sz="2200">
              <a:solidFill>
                <a:srgbClr val="38761D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3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4"/>
          <p:cNvSpPr txBox="1">
            <a:spLocks noGrp="1"/>
          </p:cNvSpPr>
          <p:nvPr>
            <p:ph type="title"/>
          </p:nvPr>
        </p:nvSpPr>
        <p:spPr>
          <a:xfrm>
            <a:off x="2152650" y="365126"/>
            <a:ext cx="78867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Information - shared drive</a:t>
            </a:r>
            <a:endParaRPr/>
          </a:p>
        </p:txBody>
      </p:sp>
      <p:sp>
        <p:nvSpPr>
          <p:cNvPr id="139" name="Google Shape;139;p14"/>
          <p:cNvSpPr txBox="1">
            <a:spLocks noGrp="1"/>
          </p:cNvSpPr>
          <p:nvPr>
            <p:ph type="body" idx="1"/>
          </p:nvPr>
        </p:nvSpPr>
        <p:spPr>
          <a:xfrm>
            <a:off x="1905475" y="1730450"/>
            <a:ext cx="8193600" cy="441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0">
              <a:buNone/>
            </a:pPr>
            <a:r>
              <a:rPr lang="en-GB" sz="3200" b="1"/>
              <a:t>The workshop materials</a:t>
            </a:r>
            <a:endParaRPr sz="3200" b="1"/>
          </a:p>
          <a:p>
            <a:pPr indent="0">
              <a:buNone/>
            </a:pPr>
            <a:r>
              <a:rPr lang="en-GB" sz="3200" b="1">
                <a:solidFill>
                  <a:srgbClr val="38761D"/>
                </a:solidFill>
              </a:rPr>
              <a:t>Tiny url: http://tiny.cc/sg93dz</a:t>
            </a:r>
            <a:endParaRPr sz="3200" b="1">
              <a:solidFill>
                <a:srgbClr val="38761D"/>
              </a:solidFill>
            </a:endParaRPr>
          </a:p>
          <a:p>
            <a:pPr indent="0">
              <a:buNone/>
            </a:pPr>
            <a:endParaRPr sz="3200" b="1"/>
          </a:p>
          <a:p>
            <a:pPr marL="0" indent="0">
              <a:buNone/>
            </a:pPr>
            <a:endParaRPr sz="3200"/>
          </a:p>
        </p:txBody>
      </p:sp>
      <p:sp>
        <p:nvSpPr>
          <p:cNvPr id="140" name="Google Shape;140;p14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12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>
            <a:spLocks noGrp="1"/>
          </p:cNvSpPr>
          <p:nvPr>
            <p:ph type="title"/>
          </p:nvPr>
        </p:nvSpPr>
        <p:spPr>
          <a:xfrm>
            <a:off x="2152650" y="365126"/>
            <a:ext cx="78867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Welcome</a:t>
            </a:r>
            <a:endParaRPr/>
          </a:p>
        </p:txBody>
      </p:sp>
      <p:sp>
        <p:nvSpPr>
          <p:cNvPr id="60" name="Google Shape;60;p2"/>
          <p:cNvSpPr txBox="1">
            <a:spLocks noGrp="1"/>
          </p:cNvSpPr>
          <p:nvPr>
            <p:ph type="body" idx="1"/>
          </p:nvPr>
        </p:nvSpPr>
        <p:spPr>
          <a:xfrm>
            <a:off x="2152650" y="1745600"/>
            <a:ext cx="7886700" cy="40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indent="-76200">
              <a:spcBef>
                <a:spcPts val="0"/>
              </a:spcBef>
              <a:buNone/>
            </a:pPr>
            <a:r>
              <a:rPr lang="en-GB" sz="3000" b="1">
                <a:solidFill>
                  <a:srgbClr val="6AA84F"/>
                </a:solidFill>
              </a:rPr>
              <a:t>Thank you for joining us here in Sofia!</a:t>
            </a:r>
            <a:endParaRPr sz="3000" b="1">
              <a:solidFill>
                <a:srgbClr val="6AA84F"/>
              </a:solidFill>
            </a:endParaRPr>
          </a:p>
          <a:p>
            <a:pPr marL="228600" indent="-76200" algn="ctr">
              <a:spcBef>
                <a:spcPts val="0"/>
              </a:spcBef>
              <a:buNone/>
            </a:pPr>
            <a:endParaRPr sz="3000" b="1">
              <a:solidFill>
                <a:srgbClr val="3D85C6"/>
              </a:solidFill>
            </a:endParaRPr>
          </a:p>
          <a:p>
            <a:pPr marL="228600" indent="-76200">
              <a:spcBef>
                <a:spcPts val="0"/>
              </a:spcBef>
              <a:buNone/>
            </a:pPr>
            <a:endParaRPr sz="3000" b="1">
              <a:solidFill>
                <a:srgbClr val="3D85C6"/>
              </a:solidFill>
            </a:endParaRPr>
          </a:p>
          <a:p>
            <a:pPr marL="228600" indent="-76200">
              <a:spcBef>
                <a:spcPts val="0"/>
              </a:spcBef>
              <a:buNone/>
            </a:pPr>
            <a:r>
              <a:rPr lang="en-GB" sz="3000" b="1">
                <a:solidFill>
                  <a:srgbClr val="3D85C6"/>
                </a:solidFill>
              </a:rPr>
              <a:t>Part of Parthenos workshop for CEE Countries</a:t>
            </a:r>
            <a:endParaRPr sz="3000" b="1">
              <a:solidFill>
                <a:srgbClr val="3D85C6"/>
              </a:solidFill>
            </a:endParaRPr>
          </a:p>
          <a:p>
            <a:pPr marL="228600" indent="-76200">
              <a:spcBef>
                <a:spcPts val="0"/>
              </a:spcBef>
              <a:buNone/>
            </a:pPr>
            <a:endParaRPr sz="3000" b="1">
              <a:solidFill>
                <a:srgbClr val="3D85C6"/>
              </a:solidFill>
            </a:endParaRPr>
          </a:p>
          <a:p>
            <a:pPr marL="228600" indent="-76200">
              <a:spcBef>
                <a:spcPts val="0"/>
              </a:spcBef>
              <a:buNone/>
            </a:pPr>
            <a:endParaRPr sz="3000" b="1">
              <a:solidFill>
                <a:srgbClr val="6AA84F"/>
              </a:solidFill>
            </a:endParaRPr>
          </a:p>
          <a:p>
            <a:pPr marL="228600" indent="-76200">
              <a:spcBef>
                <a:spcPts val="0"/>
              </a:spcBef>
              <a:buNone/>
            </a:pPr>
            <a:r>
              <a:rPr lang="en-GB" sz="3000" b="1">
                <a:solidFill>
                  <a:srgbClr val="6AA84F"/>
                </a:solidFill>
              </a:rPr>
              <a:t>Thank to the great organising team! </a:t>
            </a:r>
            <a:endParaRPr/>
          </a:p>
          <a:p>
            <a:pPr marL="228600" indent="-7620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ftr" idx="11"/>
          </p:nvPr>
        </p:nvSpPr>
        <p:spPr>
          <a:xfrm>
            <a:off x="2152650" y="6573187"/>
            <a:ext cx="5486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r>
              <a:rPr lang="en-GB"/>
              <a:t>CLARIN</a:t>
            </a:r>
            <a:endParaRPr/>
          </a:p>
        </p:txBody>
      </p:sp>
      <p:sp>
        <p:nvSpPr>
          <p:cNvPr id="62" name="Google Shape;62;p2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2152650" y="365126"/>
            <a:ext cx="78867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Who are we?</a:t>
            </a:r>
            <a:endParaRPr/>
          </a:p>
        </p:txBody>
      </p:sp>
      <p:sp>
        <p:nvSpPr>
          <p:cNvPr id="69" name="Google Shape;69;p3"/>
          <p:cNvSpPr txBox="1">
            <a:spLocks noGrp="1"/>
          </p:cNvSpPr>
          <p:nvPr>
            <p:ph type="body" idx="1"/>
          </p:nvPr>
        </p:nvSpPr>
        <p:spPr>
          <a:xfrm>
            <a:off x="2342575" y="1201674"/>
            <a:ext cx="7886700" cy="51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A multidisciplinary group of European scholars</a:t>
            </a:r>
            <a:endParaRPr/>
          </a:p>
          <a:p>
            <a:pPr indent="-342900">
              <a:lnSpc>
                <a:spcPct val="115000"/>
              </a:lnSpc>
              <a:spcBef>
                <a:spcPts val="0"/>
              </a:spcBef>
              <a:buSzPts val="1800"/>
            </a:pPr>
            <a:r>
              <a:rPr lang="en-GB"/>
              <a:t>tools and data professionals</a:t>
            </a:r>
            <a:endParaRPr/>
          </a:p>
          <a:p>
            <a:pPr indent="-342900">
              <a:lnSpc>
                <a:spcPct val="115000"/>
              </a:lnSpc>
              <a:spcBef>
                <a:spcPts val="0"/>
              </a:spcBef>
              <a:buSzPts val="1800"/>
            </a:pPr>
            <a:r>
              <a:rPr lang="en-GB"/>
              <a:t>fields - speech technology, social sciences, human computer interaction, oral history and linguistics</a:t>
            </a:r>
            <a:endParaRPr/>
          </a:p>
          <a:p>
            <a:pPr marL="914400" indent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Interested in strengthening the position of </a:t>
            </a:r>
            <a:r>
              <a:rPr lang="en-GB" b="1">
                <a:solidFill>
                  <a:srgbClr val="000000"/>
                </a:solidFill>
              </a:rPr>
              <a:t>interview data</a:t>
            </a:r>
            <a:r>
              <a:rPr lang="en-GB"/>
              <a:t> in Digital Humanities </a:t>
            </a:r>
            <a:endParaRPr/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Arjan van Hessen				</a:t>
            </a:r>
            <a:r>
              <a:rPr lang="en-GB" b="1">
                <a:solidFill>
                  <a:srgbClr val="4A86E8"/>
                </a:solidFill>
              </a:rPr>
              <a:t>Christoph Draxler</a:t>
            </a:r>
            <a:endParaRPr b="1">
              <a:solidFill>
                <a:srgbClr val="4A86E8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/>
              <a:t>Stef Scagliola					</a:t>
            </a:r>
            <a:r>
              <a:rPr lang="en-GB" b="1">
                <a:solidFill>
                  <a:srgbClr val="6AA84F"/>
                </a:solidFill>
              </a:rPr>
              <a:t>Louise Corti</a:t>
            </a:r>
            <a:endParaRPr b="1">
              <a:solidFill>
                <a:srgbClr val="6AA84F"/>
              </a:solidFill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GB"/>
              <a:t>Silvia Calamai					Jeannine Beeken</a:t>
            </a:r>
            <a:endParaRPr/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/>
              <a:t>Henk van den Heuvel			Norah Karrouche</a:t>
            </a:r>
            <a:endParaRPr/>
          </a:p>
        </p:txBody>
      </p:sp>
      <p:sp>
        <p:nvSpPr>
          <p:cNvPr id="70" name="Google Shape;70;p3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"/>
          <p:cNvSpPr txBox="1">
            <a:spLocks noGrp="1"/>
          </p:cNvSpPr>
          <p:nvPr>
            <p:ph type="title"/>
          </p:nvPr>
        </p:nvSpPr>
        <p:spPr>
          <a:xfrm>
            <a:off x="2152650" y="365126"/>
            <a:ext cx="78867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Thanks to our Oral Hisory.eu colleagues</a:t>
            </a:r>
            <a:endParaRPr/>
          </a:p>
        </p:txBody>
      </p:sp>
      <p:sp>
        <p:nvSpPr>
          <p:cNvPr id="77" name="Google Shape;77;p5"/>
          <p:cNvSpPr txBox="1">
            <a:spLocks noGrp="1"/>
          </p:cNvSpPr>
          <p:nvPr>
            <p:ph type="body" idx="1"/>
          </p:nvPr>
        </p:nvSpPr>
        <p:spPr>
          <a:xfrm>
            <a:off x="2152650" y="1445125"/>
            <a:ext cx="7886700" cy="48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Clr>
                <a:srgbClr val="03A1D9"/>
              </a:buClr>
              <a:buChar char="●"/>
            </a:pPr>
            <a:r>
              <a:rPr lang="en-GB">
                <a:solidFill>
                  <a:srgbClr val="03A1D9"/>
                </a:solidFill>
                <a:latin typeface="Arial"/>
                <a:ea typeface="Arial"/>
                <a:cs typeface="Arial"/>
                <a:sym typeface="Arial"/>
              </a:rPr>
              <a:t>Stefania Scagliola, University of Luxembourg</a:t>
            </a:r>
            <a:endParaRPr>
              <a:solidFill>
                <a:srgbClr val="03A1D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03A1D9"/>
              </a:buClr>
              <a:buChar char="●"/>
            </a:pPr>
            <a:r>
              <a:rPr lang="en-GB">
                <a:solidFill>
                  <a:srgbClr val="03A1D9"/>
                </a:solidFill>
                <a:latin typeface="Arial"/>
                <a:ea typeface="Arial"/>
                <a:cs typeface="Arial"/>
                <a:sym typeface="Arial"/>
              </a:rPr>
              <a:t>Silvia Calamai, University of Siena</a:t>
            </a:r>
            <a:endParaRPr>
              <a:solidFill>
                <a:srgbClr val="03A1D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03A1D9"/>
              </a:buClr>
              <a:buChar char="●"/>
            </a:pPr>
            <a:r>
              <a:rPr lang="en-GB">
                <a:solidFill>
                  <a:srgbClr val="03A1D9"/>
                </a:solidFill>
                <a:latin typeface="Arial"/>
                <a:ea typeface="Arial"/>
                <a:cs typeface="Arial"/>
                <a:sym typeface="Arial"/>
              </a:rPr>
              <a:t>Norah Karrouche, Erasmus University Rotterdam</a:t>
            </a:r>
            <a:endParaRPr>
              <a:solidFill>
                <a:srgbClr val="03A1D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03A1D9"/>
              </a:buClr>
              <a:buChar char="●"/>
            </a:pPr>
            <a:r>
              <a:rPr lang="en-GB">
                <a:solidFill>
                  <a:srgbClr val="03A1D9"/>
                </a:solidFill>
                <a:latin typeface="Arial"/>
                <a:ea typeface="Arial"/>
                <a:cs typeface="Arial"/>
                <a:sym typeface="Arial"/>
              </a:rPr>
              <a:t>Jeannine Beeken, University of Essex</a:t>
            </a:r>
            <a:endParaRPr>
              <a:solidFill>
                <a:srgbClr val="03A1D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03A1D9"/>
              </a:buClr>
              <a:buChar char="●"/>
            </a:pPr>
            <a:r>
              <a:rPr lang="en-GB">
                <a:solidFill>
                  <a:srgbClr val="03A1D9"/>
                </a:solidFill>
                <a:latin typeface="Arial"/>
                <a:ea typeface="Arial"/>
                <a:cs typeface="Arial"/>
                <a:sym typeface="Arial"/>
              </a:rPr>
              <a:t>Arjan van Hessen, University of Twente</a:t>
            </a:r>
            <a:endParaRPr>
              <a:solidFill>
                <a:srgbClr val="03A1D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03A1D9"/>
              </a:buClr>
              <a:buChar char="●"/>
            </a:pPr>
            <a:r>
              <a:rPr lang="en-GB">
                <a:solidFill>
                  <a:srgbClr val="03A1D9"/>
                </a:solidFill>
                <a:latin typeface="Arial"/>
                <a:ea typeface="Arial"/>
                <a:cs typeface="Arial"/>
                <a:sym typeface="Arial"/>
              </a:rPr>
              <a:t>Henk van den Heuvel,  Radboud University</a:t>
            </a:r>
            <a:endParaRPr>
              <a:solidFill>
                <a:srgbClr val="03A1D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03A1D9"/>
              </a:buClr>
              <a:buChar char="●"/>
            </a:pPr>
            <a:r>
              <a:rPr lang="en-GB">
                <a:solidFill>
                  <a:srgbClr val="03A1D9"/>
                </a:solidFill>
                <a:latin typeface="Arial"/>
                <a:ea typeface="Arial"/>
                <a:cs typeface="Arial"/>
                <a:sym typeface="Arial"/>
              </a:rPr>
              <a:t>Maureen Haaker, University of Essex</a:t>
            </a:r>
            <a:endParaRPr>
              <a:solidFill>
                <a:srgbClr val="03A1D9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03A1D9"/>
              </a:buClr>
              <a:buChar char="●"/>
            </a:pPr>
            <a:r>
              <a:rPr lang="en-GB">
                <a:solidFill>
                  <a:srgbClr val="03A1D9"/>
                </a:solidFill>
                <a:latin typeface="Arial"/>
                <a:ea typeface="Arial"/>
                <a:cs typeface="Arial"/>
                <a:sym typeface="Arial"/>
              </a:rPr>
              <a:t>Max Broekhuizen, Erasmus University Rotterdam</a:t>
            </a:r>
            <a:endParaRPr>
              <a:solidFill>
                <a:srgbClr val="03A1D9"/>
              </a:solidFill>
            </a:endParaRPr>
          </a:p>
        </p:txBody>
      </p:sp>
      <p:sp>
        <p:nvSpPr>
          <p:cNvPr id="78" name="Google Shape;78;p5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>
            <a:spLocks noGrp="1"/>
          </p:cNvSpPr>
          <p:nvPr>
            <p:ph type="title"/>
          </p:nvPr>
        </p:nvSpPr>
        <p:spPr>
          <a:xfrm>
            <a:off x="1978725" y="365125"/>
            <a:ext cx="8060700" cy="7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Aims of our multidiscplinary work</a:t>
            </a:r>
            <a:endParaRPr/>
          </a:p>
        </p:txBody>
      </p:sp>
      <p:sp>
        <p:nvSpPr>
          <p:cNvPr id="85" name="Google Shape;85;p7"/>
          <p:cNvSpPr txBox="1">
            <a:spLocks noGrp="1"/>
          </p:cNvSpPr>
          <p:nvPr>
            <p:ph type="body" idx="1"/>
          </p:nvPr>
        </p:nvSpPr>
        <p:spPr>
          <a:xfrm>
            <a:off x="1795050" y="1157125"/>
            <a:ext cx="8601900" cy="51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Explore the applicability and usefulness of existing infrastructure &amp; tools for non-digital humanities approaches</a:t>
            </a:r>
            <a:endParaRPr sz="2500"/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endParaRPr sz="2500"/>
          </a:p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Elucidate why ‘</a:t>
            </a:r>
            <a:r>
              <a:rPr lang="en-GB" sz="2500" b="1"/>
              <a:t>language &amp; linguistic’ tools are not typically used</a:t>
            </a:r>
            <a:r>
              <a:rPr lang="en-GB" sz="2500"/>
              <a:t> by social science or humanities scholars</a:t>
            </a:r>
            <a:endParaRPr sz="2500"/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endParaRPr sz="2500"/>
          </a:p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Identify the barriers to using such methods and tools </a:t>
            </a:r>
            <a:endParaRPr sz="2500"/>
          </a:p>
          <a:p>
            <a:pPr lvl="1"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paradigms, methods, jargon, technical ability, tool familiarity</a:t>
            </a:r>
            <a:endParaRPr sz="2500"/>
          </a:p>
          <a:p>
            <a:pPr marL="914400" indent="0">
              <a:lnSpc>
                <a:spcPct val="115000"/>
              </a:lnSpc>
              <a:spcBef>
                <a:spcPts val="100"/>
              </a:spcBef>
              <a:buNone/>
            </a:pPr>
            <a:endParaRPr sz="2500"/>
          </a:p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>
                <a:solidFill>
                  <a:srgbClr val="3D85C6"/>
                </a:solidFill>
              </a:rPr>
              <a:t>Explore </a:t>
            </a:r>
            <a:r>
              <a:rPr lang="en-GB" sz="2500" b="1">
                <a:solidFill>
                  <a:srgbClr val="3D85C6"/>
                </a:solidFill>
              </a:rPr>
              <a:t>how</a:t>
            </a:r>
            <a:r>
              <a:rPr lang="en-GB" sz="2500">
                <a:solidFill>
                  <a:srgbClr val="3D85C6"/>
                </a:solidFill>
              </a:rPr>
              <a:t> these can be utilised by scholars using interview data</a:t>
            </a:r>
            <a:endParaRPr sz="2500"/>
          </a:p>
        </p:txBody>
      </p:sp>
      <p:sp>
        <p:nvSpPr>
          <p:cNvPr id="86" name="Google Shape;86;p7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"/>
          <p:cNvSpPr txBox="1">
            <a:spLocks noGrp="1"/>
          </p:cNvSpPr>
          <p:nvPr>
            <p:ph type="body" idx="1"/>
          </p:nvPr>
        </p:nvSpPr>
        <p:spPr>
          <a:xfrm>
            <a:off x="1920100" y="1333750"/>
            <a:ext cx="8010900" cy="48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00050">
              <a:lnSpc>
                <a:spcPct val="115000"/>
              </a:lnSpc>
              <a:spcBef>
                <a:spcPts val="100"/>
              </a:spcBef>
              <a:buSzPts val="2700"/>
            </a:pPr>
            <a:r>
              <a:rPr lang="en-GB" sz="2700"/>
              <a:t>Consider </a:t>
            </a:r>
            <a:r>
              <a:rPr lang="en-GB" sz="2700" b="1"/>
              <a:t>preparing -</a:t>
            </a:r>
            <a:r>
              <a:rPr lang="en-GB" sz="2700"/>
              <a:t> </a:t>
            </a:r>
            <a:r>
              <a:rPr lang="en-GB" sz="2700" b="1">
                <a:solidFill>
                  <a:schemeClr val="lt2"/>
                </a:solidFill>
              </a:rPr>
              <a:t>reading</a:t>
            </a:r>
            <a:r>
              <a:rPr lang="en-GB" sz="2700"/>
              <a:t> - </a:t>
            </a:r>
            <a:r>
              <a:rPr lang="en-GB" sz="2700" b="1">
                <a:solidFill>
                  <a:schemeClr val="accent1"/>
                </a:solidFill>
              </a:rPr>
              <a:t>listening</a:t>
            </a:r>
            <a:r>
              <a:rPr lang="en-GB" sz="2700"/>
              <a:t> - </a:t>
            </a:r>
            <a:r>
              <a:rPr lang="en-GB" sz="2700" b="1">
                <a:solidFill>
                  <a:schemeClr val="accent6"/>
                </a:solidFill>
              </a:rPr>
              <a:t>viewing</a:t>
            </a:r>
            <a:r>
              <a:rPr lang="en-GB" sz="2700"/>
              <a:t> </a:t>
            </a:r>
            <a:endParaRPr sz="2700"/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endParaRPr sz="2700"/>
          </a:p>
          <a:p>
            <a:pPr indent="-400050">
              <a:lnSpc>
                <a:spcPct val="115000"/>
              </a:lnSpc>
              <a:spcBef>
                <a:spcPts val="100"/>
              </a:spcBef>
              <a:buSzPts val="2700"/>
            </a:pPr>
            <a:r>
              <a:rPr lang="en-GB" sz="2700"/>
              <a:t>Features of audiovisual and textual data that users may not have previously considered</a:t>
            </a:r>
            <a:endParaRPr sz="2700"/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endParaRPr sz="2700"/>
          </a:p>
          <a:p>
            <a:pPr indent="-400050">
              <a:lnSpc>
                <a:spcPct val="115000"/>
              </a:lnSpc>
              <a:spcBef>
                <a:spcPts val="100"/>
              </a:spcBef>
              <a:buSzPts val="2700"/>
            </a:pPr>
            <a:r>
              <a:rPr lang="en-GB" sz="2700"/>
              <a:t>We believe that open-source tools can offer benefits to preparing ‘data’ and to interpreting them</a:t>
            </a:r>
            <a:endParaRPr sz="2700"/>
          </a:p>
          <a:p>
            <a:pPr marL="0" indent="0">
              <a:lnSpc>
                <a:spcPct val="115000"/>
              </a:lnSpc>
              <a:spcBef>
                <a:spcPts val="100"/>
              </a:spcBef>
              <a:buNone/>
            </a:pPr>
            <a:endParaRPr sz="2700"/>
          </a:p>
          <a:p>
            <a:pPr indent="-400050">
              <a:lnSpc>
                <a:spcPct val="115000"/>
              </a:lnSpc>
              <a:spcBef>
                <a:spcPts val="100"/>
              </a:spcBef>
              <a:buSzPts val="2700"/>
            </a:pPr>
            <a:r>
              <a:rPr lang="en-GB" sz="2700"/>
              <a:t>Workshop feedback very useful to gather uEx</a:t>
            </a:r>
            <a:endParaRPr sz="2700"/>
          </a:p>
        </p:txBody>
      </p:sp>
      <p:sp>
        <p:nvSpPr>
          <p:cNvPr id="93" name="Google Shape;93;p9"/>
          <p:cNvSpPr txBox="1">
            <a:spLocks noGrp="1"/>
          </p:cNvSpPr>
          <p:nvPr>
            <p:ph type="title"/>
          </p:nvPr>
        </p:nvSpPr>
        <p:spPr>
          <a:xfrm>
            <a:off x="2152650" y="365126"/>
            <a:ext cx="78867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An open mind...expanding one’s toolbox</a:t>
            </a:r>
            <a:endParaRPr/>
          </a:p>
        </p:txBody>
      </p:sp>
      <p:sp>
        <p:nvSpPr>
          <p:cNvPr id="94" name="Google Shape;94;p9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"/>
          <p:cNvSpPr txBox="1">
            <a:spLocks noGrp="1"/>
          </p:cNvSpPr>
          <p:nvPr>
            <p:ph type="title"/>
          </p:nvPr>
        </p:nvSpPr>
        <p:spPr>
          <a:xfrm>
            <a:off x="1976100" y="270300"/>
            <a:ext cx="7886700" cy="7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Background and user gatherings</a:t>
            </a:r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1"/>
          </p:nvPr>
        </p:nvSpPr>
        <p:spPr>
          <a:xfrm>
            <a:off x="1802300" y="1211788"/>
            <a:ext cx="8441100" cy="51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Stream of activity around the exploitation of techniques and tools for working with oral history (</a:t>
            </a:r>
            <a:r>
              <a:rPr lang="en-GB" sz="2500">
                <a:solidFill>
                  <a:srgbClr val="0B5394"/>
                </a:solidFill>
              </a:rPr>
              <a:t>OH</a:t>
            </a:r>
            <a:r>
              <a:rPr lang="en-GB" sz="2500"/>
              <a:t>) data</a:t>
            </a:r>
            <a:endParaRPr sz="2500"/>
          </a:p>
          <a:p>
            <a:pPr lvl="1" indent="-387350">
              <a:lnSpc>
                <a:spcPct val="115000"/>
              </a:lnSpc>
              <a:spcBef>
                <a:spcPts val="0"/>
              </a:spcBef>
              <a:buSzPts val="2500"/>
            </a:pPr>
            <a:r>
              <a:rPr lang="en-GB" sz="2500" u="sng">
                <a:solidFill>
                  <a:schemeClr val="hlink"/>
                </a:solidFill>
                <a:hlinkClick r:id="rId3"/>
              </a:rPr>
              <a:t>Oralhistory.eu</a:t>
            </a:r>
            <a:r>
              <a:rPr lang="en-GB" sz="2500"/>
              <a:t> site: </a:t>
            </a:r>
            <a:r>
              <a:rPr lang="en-GB" sz="2500" u="sng">
                <a:solidFill>
                  <a:schemeClr val="hlink"/>
                </a:solidFill>
                <a:hlinkClick r:id="rId4"/>
              </a:rPr>
              <a:t>Oxford</a:t>
            </a:r>
            <a:r>
              <a:rPr lang="en-GB" sz="2500"/>
              <a:t>, </a:t>
            </a:r>
            <a:r>
              <a:rPr lang="en-GB" sz="2500" u="sng">
                <a:solidFill>
                  <a:schemeClr val="hlink"/>
                </a:solidFill>
                <a:hlinkClick r:id="rId5"/>
              </a:rPr>
              <a:t>Arezzo</a:t>
            </a:r>
            <a:r>
              <a:rPr lang="en-GB" sz="2500"/>
              <a:t>, </a:t>
            </a:r>
            <a:r>
              <a:rPr lang="en-GB" sz="2500" u="sng">
                <a:solidFill>
                  <a:schemeClr val="hlink"/>
                </a:solidFill>
                <a:hlinkClick r:id="rId6"/>
              </a:rPr>
              <a:t>Munich</a:t>
            </a:r>
            <a:r>
              <a:rPr lang="en-GB" sz="2500"/>
              <a:t> and </a:t>
            </a:r>
            <a:r>
              <a:rPr lang="en-GB" sz="2500" u="sng">
                <a:solidFill>
                  <a:schemeClr val="hlink"/>
                </a:solidFill>
                <a:hlinkClick r:id="rId7"/>
              </a:rPr>
              <a:t>Utrecht</a:t>
            </a:r>
            <a:endParaRPr sz="2500"/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endParaRPr sz="2500"/>
          </a:p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Explore the diversity of scholarly practices across disciplines who use </a:t>
            </a:r>
            <a:r>
              <a:rPr lang="en-GB" sz="2500">
                <a:solidFill>
                  <a:srgbClr val="3D85C6"/>
                </a:solidFill>
              </a:rPr>
              <a:t>interview data </a:t>
            </a:r>
            <a:r>
              <a:rPr lang="en-GB" sz="2500"/>
              <a:t>sources in their daily </a:t>
            </a:r>
            <a:endParaRPr sz="2500"/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r>
              <a:rPr lang="en-GB" sz="2500"/>
              <a:t>work: digital humanities, linguistics, oral history and traditional social science</a:t>
            </a:r>
            <a:endParaRPr sz="2500"/>
          </a:p>
          <a:p>
            <a:pPr indent="-228600">
              <a:lnSpc>
                <a:spcPct val="115000"/>
              </a:lnSpc>
              <a:spcBef>
                <a:spcPts val="0"/>
              </a:spcBef>
              <a:buNone/>
            </a:pPr>
            <a:endParaRPr sz="2500"/>
          </a:p>
          <a:p>
            <a:pPr indent="-387350">
              <a:lnSpc>
                <a:spcPct val="115000"/>
              </a:lnSpc>
              <a:spcBef>
                <a:spcPts val="0"/>
              </a:spcBef>
              <a:buSzPts val="2500"/>
            </a:pPr>
            <a:r>
              <a:rPr lang="en-GB" sz="2500"/>
              <a:t>Previous 4 workshops - tools specialists, data stewards and  scholars</a:t>
            </a:r>
            <a:endParaRPr sz="2500"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"/>
          <p:cNvSpPr txBox="1">
            <a:spLocks noGrp="1"/>
          </p:cNvSpPr>
          <p:nvPr>
            <p:ph type="title"/>
          </p:nvPr>
        </p:nvSpPr>
        <p:spPr>
          <a:xfrm>
            <a:off x="1832200" y="365125"/>
            <a:ext cx="8484600" cy="7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/>
              <a:t>Types of tools our workshops have explored </a:t>
            </a:r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body" idx="1"/>
          </p:nvPr>
        </p:nvSpPr>
        <p:spPr>
          <a:xfrm>
            <a:off x="2035400" y="1336075"/>
            <a:ext cx="7886700" cy="52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Transcribing and aligning oral sources:</a:t>
            </a:r>
            <a:endParaRPr sz="2500"/>
          </a:p>
          <a:p>
            <a:pPr lvl="1" indent="-387350">
              <a:lnSpc>
                <a:spcPct val="115000"/>
              </a:lnSpc>
              <a:spcBef>
                <a:spcPts val="0"/>
              </a:spcBef>
              <a:buClr>
                <a:schemeClr val="accent2"/>
              </a:buClr>
              <a:buSzPts val="2500"/>
            </a:pPr>
            <a:r>
              <a:rPr lang="en-GB" sz="2500">
                <a:solidFill>
                  <a:schemeClr val="accent2"/>
                </a:solidFill>
              </a:rPr>
              <a:t>TChain</a:t>
            </a:r>
            <a:endParaRPr sz="2500">
              <a:solidFill>
                <a:schemeClr val="accent2"/>
              </a:solidFill>
            </a:endParaRPr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endParaRPr sz="2500"/>
          </a:p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Annotating text - using pre processing or not:</a:t>
            </a:r>
            <a:endParaRPr sz="2500"/>
          </a:p>
          <a:p>
            <a:pPr lvl="1" indent="-38735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ts val="2500"/>
            </a:pPr>
            <a:r>
              <a:rPr lang="en-GB" sz="2500">
                <a:solidFill>
                  <a:schemeClr val="accent1"/>
                </a:solidFill>
              </a:rPr>
              <a:t>ELAN, NVivo and TXM  </a:t>
            </a:r>
            <a:endParaRPr sz="2500">
              <a:solidFill>
                <a:schemeClr val="accent1"/>
              </a:solidFill>
            </a:endParaRPr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endParaRPr sz="2500"/>
          </a:p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Applying linguistic tools to oral history data</a:t>
            </a:r>
            <a:endParaRPr sz="2500"/>
          </a:p>
          <a:p>
            <a:pPr lvl="1" indent="-387350">
              <a:lnSpc>
                <a:spcPct val="115000"/>
              </a:lnSpc>
              <a:spcBef>
                <a:spcPts val="0"/>
              </a:spcBef>
              <a:buClr>
                <a:schemeClr val="accent6"/>
              </a:buClr>
              <a:buSzPts val="2500"/>
            </a:pPr>
            <a:r>
              <a:rPr lang="en-GB" sz="2500">
                <a:solidFill>
                  <a:schemeClr val="accent6"/>
                </a:solidFill>
              </a:rPr>
              <a:t>Voyant, SketchEngine, StanfordCoreNLP, </a:t>
            </a:r>
            <a:endParaRPr sz="2500">
              <a:solidFill>
                <a:schemeClr val="accent6"/>
              </a:solidFill>
            </a:endParaRPr>
          </a:p>
          <a:p>
            <a:pPr indent="0">
              <a:lnSpc>
                <a:spcPct val="115000"/>
              </a:lnSpc>
              <a:spcBef>
                <a:spcPts val="100"/>
              </a:spcBef>
              <a:buNone/>
            </a:pPr>
            <a:endParaRPr sz="2500"/>
          </a:p>
          <a:p>
            <a:pPr indent="-387350">
              <a:lnSpc>
                <a:spcPct val="115000"/>
              </a:lnSpc>
              <a:spcBef>
                <a:spcPts val="100"/>
              </a:spcBef>
              <a:buSzPts val="2500"/>
            </a:pPr>
            <a:r>
              <a:rPr lang="en-GB" sz="2500"/>
              <a:t>Using emotion recognition tools </a:t>
            </a:r>
            <a:endParaRPr sz="2500"/>
          </a:p>
          <a:p>
            <a:pPr lvl="1" indent="-387350">
              <a:lnSpc>
                <a:spcPct val="115000"/>
              </a:lnSpc>
              <a:spcBef>
                <a:spcPts val="0"/>
              </a:spcBef>
              <a:buClr>
                <a:srgbClr val="980000"/>
              </a:buClr>
              <a:buSzPts val="2500"/>
            </a:pPr>
            <a:r>
              <a:rPr lang="en-GB" sz="2500">
                <a:solidFill>
                  <a:srgbClr val="980000"/>
                </a:solidFill>
              </a:rPr>
              <a:t>OpenSmile, Praat</a:t>
            </a:r>
            <a:endParaRPr sz="2500">
              <a:solidFill>
                <a:srgbClr val="980000"/>
              </a:solidFill>
            </a:endParaRPr>
          </a:p>
        </p:txBody>
      </p:sp>
      <p:sp>
        <p:nvSpPr>
          <p:cNvPr id="109" name="Google Shape;109;p10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"/>
          <p:cNvSpPr txBox="1">
            <a:spLocks noGrp="1"/>
          </p:cNvSpPr>
          <p:nvPr>
            <p:ph type="sldNum" idx="12"/>
          </p:nvPr>
        </p:nvSpPr>
        <p:spPr>
          <a:xfrm>
            <a:off x="7981950" y="6573187"/>
            <a:ext cx="2057400" cy="2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/>
          <a:p>
            <a:fld id="{00000000-1234-1234-1234-123412341234}" type="slidenum">
              <a:rPr lang="en-GB"/>
              <a:pPr/>
              <a:t>9</a:t>
            </a:fld>
            <a:endParaRPr/>
          </a:p>
        </p:txBody>
      </p:sp>
      <p:pic>
        <p:nvPicPr>
          <p:cNvPr id="116" name="Google Shape;11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28096" y="76200"/>
            <a:ext cx="4735816" cy="670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arintheme">
  <a:themeElements>
    <a:clrScheme name="Clarin Colors 1">
      <a:dk1>
        <a:srgbClr val="000000"/>
      </a:dk1>
      <a:lt1>
        <a:srgbClr val="FFFFFF"/>
      </a:lt1>
      <a:dk2>
        <a:srgbClr val="07426E"/>
      </a:dk2>
      <a:lt2>
        <a:srgbClr val="0080AA"/>
      </a:lt2>
      <a:accent1>
        <a:srgbClr val="A2C037"/>
      </a:accent1>
      <a:accent2>
        <a:srgbClr val="3399BB"/>
      </a:accent2>
      <a:accent3>
        <a:srgbClr val="B5CD5F"/>
      </a:accent3>
      <a:accent4>
        <a:srgbClr val="66B3CC"/>
      </a:accent4>
      <a:accent5>
        <a:srgbClr val="C7D987"/>
      </a:accent5>
      <a:accent6>
        <a:srgbClr val="39688B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Breedbeeld</PresentationFormat>
  <Paragraphs>119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Clarintheme</vt:lpstr>
      <vt:lpstr>A multidisciplinary approach to the use of technology in research: the case of interview data  </vt:lpstr>
      <vt:lpstr>Welcome</vt:lpstr>
      <vt:lpstr>Who are we?</vt:lpstr>
      <vt:lpstr>Thanks to our Oral Hisory.eu colleagues</vt:lpstr>
      <vt:lpstr>Aims of our multidiscplinary work</vt:lpstr>
      <vt:lpstr>An open mind...expanding one’s toolbox</vt:lpstr>
      <vt:lpstr>Background and user gatherings</vt:lpstr>
      <vt:lpstr>Types of tools our workshops have explored </vt:lpstr>
      <vt:lpstr>PowerPoint-presentatie</vt:lpstr>
      <vt:lpstr>Structure of our workshop</vt:lpstr>
      <vt:lpstr>Structure of our workshop</vt:lpstr>
      <vt:lpstr>Information - shared drive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multidisciplinary approach to the use of technology in research: the case of interview data  </dc:title>
  <cp:lastModifiedBy>Hessen, Arjan van (UT-EEMCS)</cp:lastModifiedBy>
  <cp:revision>1</cp:revision>
  <dcterms:modified xsi:type="dcterms:W3CDTF">2022-10-17T12:56:43Z</dcterms:modified>
</cp:coreProperties>
</file>