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4"/>
  </p:sldMasterIdLst>
  <p:notesMasterIdLst>
    <p:notesMasterId r:id="rId37"/>
  </p:notesMasterIdLst>
  <p:sldIdLst>
    <p:sldId id="480" r:id="rId5"/>
    <p:sldId id="599" r:id="rId6"/>
    <p:sldId id="2146" r:id="rId7"/>
    <p:sldId id="2148" r:id="rId8"/>
    <p:sldId id="2149" r:id="rId9"/>
    <p:sldId id="2147" r:id="rId10"/>
    <p:sldId id="2167" r:id="rId11"/>
    <p:sldId id="2127" r:id="rId12"/>
    <p:sldId id="2150" r:id="rId13"/>
    <p:sldId id="2159" r:id="rId14"/>
    <p:sldId id="2160" r:id="rId15"/>
    <p:sldId id="2153" r:id="rId16"/>
    <p:sldId id="2132" r:id="rId17"/>
    <p:sldId id="2144" r:id="rId18"/>
    <p:sldId id="2143" r:id="rId19"/>
    <p:sldId id="2139" r:id="rId20"/>
    <p:sldId id="2133" r:id="rId21"/>
    <p:sldId id="2142" r:id="rId22"/>
    <p:sldId id="2165" r:id="rId23"/>
    <p:sldId id="2166" r:id="rId24"/>
    <p:sldId id="2163" r:id="rId25"/>
    <p:sldId id="2141" r:id="rId26"/>
    <p:sldId id="2154" r:id="rId27"/>
    <p:sldId id="2155" r:id="rId28"/>
    <p:sldId id="2156" r:id="rId29"/>
    <p:sldId id="2157" r:id="rId30"/>
    <p:sldId id="2158" r:id="rId31"/>
    <p:sldId id="2161" r:id="rId32"/>
    <p:sldId id="2168" r:id="rId33"/>
    <p:sldId id="2169" r:id="rId34"/>
    <p:sldId id="2162" r:id="rId35"/>
    <p:sldId id="659" r:id="rId36"/>
  </p:sldIdLst>
  <p:sldSz cx="9144000" cy="5143500" type="screen16x9"/>
  <p:notesSz cx="6858000" cy="9144000"/>
  <p:custShowLst>
    <p:custShow name="Basis IP Telefonie" id="0">
      <p:sldLst/>
    </p:custShow>
  </p:custShow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67BC23F8-706F-1744-9D49-841BAB928FB1}">
          <p14:sldIdLst>
            <p14:sldId id="480"/>
            <p14:sldId id="599"/>
            <p14:sldId id="2146"/>
            <p14:sldId id="2148"/>
            <p14:sldId id="2149"/>
            <p14:sldId id="2147"/>
            <p14:sldId id="2167"/>
            <p14:sldId id="2127"/>
            <p14:sldId id="2150"/>
            <p14:sldId id="2159"/>
            <p14:sldId id="2160"/>
            <p14:sldId id="2153"/>
            <p14:sldId id="2132"/>
            <p14:sldId id="2144"/>
            <p14:sldId id="2143"/>
            <p14:sldId id="2139"/>
            <p14:sldId id="2133"/>
            <p14:sldId id="2142"/>
            <p14:sldId id="2165"/>
            <p14:sldId id="2166"/>
            <p14:sldId id="2163"/>
            <p14:sldId id="2141"/>
            <p14:sldId id="2154"/>
            <p14:sldId id="2155"/>
            <p14:sldId id="2156"/>
            <p14:sldId id="2157"/>
            <p14:sldId id="2158"/>
            <p14:sldId id="2161"/>
            <p14:sldId id="2168"/>
            <p14:sldId id="2169"/>
            <p14:sldId id="2162"/>
            <p14:sldId id="659"/>
          </p14:sldIdLst>
        </p14:section>
      </p14:sectionLst>
    </p:ext>
    <p:ext uri="{EFAFB233-063F-42B5-8137-9DF3F51BA10A}">
      <p15:sldGuideLst xmlns:p15="http://schemas.microsoft.com/office/powerpoint/2012/main">
        <p15:guide id="7" pos="2880" userDrawn="1">
          <p15:clr>
            <a:srgbClr val="A4A3A4"/>
          </p15:clr>
        </p15:guide>
        <p15:guide id="8" orient="horz" pos="1779" userDrawn="1">
          <p15:clr>
            <a:srgbClr val="A4A3A4"/>
          </p15:clr>
        </p15:guide>
        <p15:guide id="9" pos="136" userDrawn="1">
          <p15:clr>
            <a:srgbClr val="A4A3A4"/>
          </p15:clr>
        </p15:guide>
        <p15:guide id="10" pos="562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8F7FA"/>
    <a:srgbClr val="92D050"/>
    <a:srgbClr val="F0A502"/>
    <a:srgbClr val="4885EE"/>
    <a:srgbClr val="3C73D0"/>
    <a:srgbClr val="4891CF"/>
    <a:srgbClr val="5CBDFA"/>
    <a:srgbClr val="25BB54"/>
    <a:srgbClr val="63FF8E"/>
    <a:srgbClr val="68A5F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Geen stijl, gee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781" autoAdjust="0"/>
    <p:restoredTop sz="84694" autoAdjust="0"/>
  </p:normalViewPr>
  <p:slideViewPr>
    <p:cSldViewPr snapToGrid="0" snapToObjects="1">
      <p:cViewPr varScale="1">
        <p:scale>
          <a:sx n="172" d="100"/>
          <a:sy n="172" d="100"/>
        </p:scale>
        <p:origin x="192" y="608"/>
      </p:cViewPr>
      <p:guideLst>
        <p:guide pos="2880"/>
        <p:guide orient="horz" pos="1779"/>
        <p:guide pos="136"/>
        <p:guide pos="5624"/>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544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05A3344-7D75-DB41-9840-1867D4601C88}" type="datetimeFigureOut">
              <a:rPr lang="nl-NL" smtClean="0"/>
              <a:pPr/>
              <a:t>29-11-2024</a:t>
            </a:fld>
            <a:endParaRPr lang="nl-NL"/>
          </a:p>
        </p:txBody>
      </p:sp>
      <p:sp>
        <p:nvSpPr>
          <p:cNvPr id="4" name="Tijdelijke aanduiding voor dia-afbeelding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626C025-23FE-BE48-8BDC-AF6B74131BE9}" type="slidenum">
              <a:rPr lang="nl-NL" smtClean="0"/>
              <a:pPr/>
              <a:t>‹nr.›</a:t>
            </a:fld>
            <a:endParaRPr lang="nl-NL"/>
          </a:p>
        </p:txBody>
      </p:sp>
    </p:spTree>
    <p:extLst>
      <p:ext uri="{BB962C8B-B14F-4D97-AF65-F5344CB8AC3E}">
        <p14:creationId xmlns:p14="http://schemas.microsoft.com/office/powerpoint/2010/main" val="236481475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626C025-23FE-BE48-8BDC-AF6B74131BE9}" type="slidenum">
              <a:rPr lang="nl-NL" smtClean="0"/>
              <a:pPr/>
              <a:t>1</a:t>
            </a:fld>
            <a:endParaRPr lang="nl-NL" dirty="0"/>
          </a:p>
        </p:txBody>
      </p:sp>
    </p:spTree>
    <p:extLst>
      <p:ext uri="{BB962C8B-B14F-4D97-AF65-F5344CB8AC3E}">
        <p14:creationId xmlns:p14="http://schemas.microsoft.com/office/powerpoint/2010/main" val="989427342"/>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6_Aangepaste indeling">
    <p:spTree>
      <p:nvGrpSpPr>
        <p:cNvPr id="1" name=""/>
        <p:cNvGrpSpPr/>
        <p:nvPr/>
      </p:nvGrpSpPr>
      <p:grpSpPr>
        <a:xfrm>
          <a:off x="0" y="0"/>
          <a:ext cx="0" cy="0"/>
          <a:chOff x="0" y="0"/>
          <a:chExt cx="0" cy="0"/>
        </a:xfrm>
      </p:grpSpPr>
      <p:pic>
        <p:nvPicPr>
          <p:cNvPr id="26" name="Afbeelding 25"/>
          <p:cNvPicPr>
            <a:picLocks noChangeAspect="1"/>
          </p:cNvPicPr>
          <p:nvPr userDrawn="1"/>
        </p:nvPicPr>
        <p:blipFill rotWithShape="1">
          <a:blip r:embed="rId2">
            <a:alphaModFix amt="20000"/>
            <a:extLst>
              <a:ext uri="{BEBA8EAE-BF5A-486C-A8C5-ECC9F3942E4B}">
                <a14:imgProps xmlns:a14="http://schemas.microsoft.com/office/drawing/2010/main">
                  <a14:imgLayer r:embed="rId3">
                    <a14:imgEffect>
                      <a14:sharpenSoften amount="-82000"/>
                    </a14:imgEffect>
                  </a14:imgLayer>
                </a14:imgProps>
              </a:ext>
              <a:ext uri="{28A0092B-C50C-407E-A947-70E740481C1C}">
                <a14:useLocalDpi xmlns:a14="http://schemas.microsoft.com/office/drawing/2010/main" val="0"/>
              </a:ext>
            </a:extLst>
          </a:blip>
          <a:srcRect l="59" t="3" r="-59" b="-2"/>
          <a:stretch/>
        </p:blipFill>
        <p:spPr>
          <a:xfrm>
            <a:off x="-1" y="1"/>
            <a:ext cx="9141290" cy="5143499"/>
          </a:xfrm>
          <a:prstGeom prst="rect">
            <a:avLst/>
          </a:prstGeom>
        </p:spPr>
      </p:pic>
      <p:sp>
        <p:nvSpPr>
          <p:cNvPr id="15" name="Rechthoek 14"/>
          <p:cNvSpPr/>
          <p:nvPr userDrawn="1"/>
        </p:nvSpPr>
        <p:spPr>
          <a:xfrm flipH="1">
            <a:off x="655845" y="-217"/>
            <a:ext cx="8485437" cy="4732555"/>
          </a:xfrm>
          <a:prstGeom prst="rect">
            <a:avLst/>
          </a:prstGeom>
          <a:gradFill flip="none" rotWithShape="1">
            <a:gsLst>
              <a:gs pos="10000">
                <a:schemeClr val="accent1">
                  <a:lumMod val="5000"/>
                  <a:lumOff val="95000"/>
                </a:schemeClr>
              </a:gs>
              <a:gs pos="100000">
                <a:schemeClr val="bg1">
                  <a:alpha val="0"/>
                </a:schemeClr>
              </a:gs>
            </a:gsLst>
            <a:lin ang="0" scaled="1"/>
            <a:tileRect/>
          </a:gradFill>
          <a:ln w="127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14" name="Afbeelding 13"/>
          <p:cNvPicPr>
            <a:picLocks noChangeAspect="1"/>
          </p:cNvPicPr>
          <p:nvPr userDrawn="1"/>
        </p:nvPicPr>
        <p:blipFill rotWithShape="1">
          <a:blip r:embed="rId4">
            <a:extLst>
              <a:ext uri="{28A0092B-C50C-407E-A947-70E740481C1C}">
                <a14:useLocalDpi xmlns:a14="http://schemas.microsoft.com/office/drawing/2010/main" val="0"/>
              </a:ext>
            </a:extLst>
          </a:blip>
          <a:srcRect t="11667" b="7993"/>
          <a:stretch/>
        </p:blipFill>
        <p:spPr>
          <a:xfrm>
            <a:off x="-3" y="600012"/>
            <a:ext cx="9141291" cy="4132326"/>
          </a:xfrm>
          <a:prstGeom prst="rect">
            <a:avLst/>
          </a:prstGeom>
        </p:spPr>
      </p:pic>
    </p:spTree>
  </p:cSld>
  <p:clrMapOvr>
    <a:masterClrMapping/>
  </p:clrMapOvr>
  <p:extLst>
    <p:ext uri="{DCECCB84-F9BA-43D5-87BE-67443E8EF086}">
      <p15:sldGuideLst xmlns:p15="http://schemas.microsoft.com/office/powerpoint/2012/main">
        <p15:guide id="1" orient="horz" pos="327" userDrawn="1">
          <p15:clr>
            <a:srgbClr val="FBAE40"/>
          </p15:clr>
        </p15:guide>
        <p15:guide id="2" orient="horz" pos="298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ekop">
    <p:bg>
      <p:bgPr>
        <a:solidFill>
          <a:schemeClr val="tx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649965" y="2713012"/>
            <a:ext cx="7772400" cy="1021557"/>
          </a:xfrm>
          <a:prstGeom prst="rect">
            <a:avLst/>
          </a:prstGeom>
        </p:spPr>
        <p:txBody>
          <a:bodyPr anchor="t"/>
          <a:lstStyle>
            <a:lvl1pPr algn="l">
              <a:defRPr sz="4000" b="0" i="0" cap="all">
                <a:solidFill>
                  <a:srgbClr val="5CBDFA"/>
                </a:solidFill>
                <a:latin typeface="Montserrat Medium" charset="0"/>
                <a:ea typeface="Montserrat Medium" charset="0"/>
                <a:cs typeface="Montserrat Medium" charset="0"/>
              </a:defRPr>
            </a:lvl1pPr>
          </a:lstStyle>
          <a:p>
            <a:r>
              <a:rPr lang="nl-NL" dirty="0"/>
              <a:t>Titelstijl van model bewerken</a:t>
            </a:r>
          </a:p>
        </p:txBody>
      </p:sp>
      <p:sp>
        <p:nvSpPr>
          <p:cNvPr id="3" name="Tijdelijke aanduiding voor tekst 2"/>
          <p:cNvSpPr>
            <a:spLocks noGrp="1"/>
          </p:cNvSpPr>
          <p:nvPr>
            <p:ph type="body" idx="1"/>
          </p:nvPr>
        </p:nvSpPr>
        <p:spPr>
          <a:xfrm>
            <a:off x="649965" y="1587870"/>
            <a:ext cx="7772400" cy="1125140"/>
          </a:xfrm>
          <a:prstGeom prst="rect">
            <a:avLst/>
          </a:prstGeom>
        </p:spPr>
        <p:txBody>
          <a:bodyPr anchor="b"/>
          <a:lstStyle>
            <a:lvl1pPr marL="0" indent="0">
              <a:buNone/>
              <a:defRPr sz="2400" b="0" i="0">
                <a:solidFill>
                  <a:schemeClr val="bg1"/>
                </a:solidFill>
                <a:latin typeface="Montserrat" charset="0"/>
                <a:ea typeface="Montserrat" charset="0"/>
                <a:cs typeface="Montserrat" charset="0"/>
              </a:defRPr>
            </a:lvl1pPr>
            <a:lvl2pPr marL="457196" indent="0">
              <a:buNone/>
              <a:defRPr sz="1800">
                <a:solidFill>
                  <a:schemeClr val="tx1">
                    <a:tint val="75000"/>
                  </a:schemeClr>
                </a:solidFill>
              </a:defRPr>
            </a:lvl2pPr>
            <a:lvl3pPr marL="914391" indent="0">
              <a:buNone/>
              <a:defRPr sz="1600">
                <a:solidFill>
                  <a:schemeClr val="tx1">
                    <a:tint val="75000"/>
                  </a:schemeClr>
                </a:solidFill>
              </a:defRPr>
            </a:lvl3pPr>
            <a:lvl4pPr marL="1371587" indent="0">
              <a:buNone/>
              <a:defRPr sz="1400">
                <a:solidFill>
                  <a:schemeClr val="tx1">
                    <a:tint val="75000"/>
                  </a:schemeClr>
                </a:solidFill>
              </a:defRPr>
            </a:lvl4pPr>
            <a:lvl5pPr marL="1828782" indent="0">
              <a:buNone/>
              <a:defRPr sz="1400">
                <a:solidFill>
                  <a:schemeClr val="tx1">
                    <a:tint val="75000"/>
                  </a:schemeClr>
                </a:solidFill>
              </a:defRPr>
            </a:lvl5pPr>
            <a:lvl6pPr marL="2285978" indent="0">
              <a:buNone/>
              <a:defRPr sz="1400">
                <a:solidFill>
                  <a:schemeClr val="tx1">
                    <a:tint val="75000"/>
                  </a:schemeClr>
                </a:solidFill>
              </a:defRPr>
            </a:lvl6pPr>
            <a:lvl7pPr marL="2743173" indent="0">
              <a:buNone/>
              <a:defRPr sz="1400">
                <a:solidFill>
                  <a:schemeClr val="tx1">
                    <a:tint val="75000"/>
                  </a:schemeClr>
                </a:solidFill>
              </a:defRPr>
            </a:lvl7pPr>
            <a:lvl8pPr marL="3200368" indent="0">
              <a:buNone/>
              <a:defRPr sz="1400">
                <a:solidFill>
                  <a:schemeClr val="tx1">
                    <a:tint val="75000"/>
                  </a:schemeClr>
                </a:solidFill>
              </a:defRPr>
            </a:lvl8pPr>
            <a:lvl9pPr marL="3657563" indent="0">
              <a:buNone/>
              <a:defRPr sz="1400">
                <a:solidFill>
                  <a:schemeClr val="tx1">
                    <a:tint val="75000"/>
                  </a:schemeClr>
                </a:solidFill>
              </a:defRPr>
            </a:lvl9pPr>
          </a:lstStyle>
          <a:p>
            <a:pPr lvl="0"/>
            <a:r>
              <a:rPr lang="nl-NL"/>
              <a:t>Klik om de tekststijl van het model te bewerken</a:t>
            </a:r>
          </a:p>
        </p:txBody>
      </p:sp>
    </p:spTree>
    <p:extLst>
      <p:ext uri="{BB962C8B-B14F-4D97-AF65-F5344CB8AC3E}">
        <p14:creationId xmlns:p14="http://schemas.microsoft.com/office/powerpoint/2010/main" val="834519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42_Aangepaste indeling">
    <p:bg>
      <p:bgPr>
        <a:solidFill>
          <a:schemeClr val="tx1"/>
        </a:solidFill>
        <a:effectLst/>
      </p:bgPr>
    </p:bg>
    <p:spTree>
      <p:nvGrpSpPr>
        <p:cNvPr id="1" name=""/>
        <p:cNvGrpSpPr/>
        <p:nvPr/>
      </p:nvGrpSpPr>
      <p:grpSpPr>
        <a:xfrm>
          <a:off x="0" y="0"/>
          <a:ext cx="0" cy="0"/>
          <a:chOff x="0" y="0"/>
          <a:chExt cx="0" cy="0"/>
        </a:xfrm>
      </p:grpSpPr>
      <p:sp>
        <p:nvSpPr>
          <p:cNvPr id="5" name="Titel 4"/>
          <p:cNvSpPr>
            <a:spLocks noGrp="1"/>
          </p:cNvSpPr>
          <p:nvPr>
            <p:ph type="title" hasCustomPrompt="1"/>
          </p:nvPr>
        </p:nvSpPr>
        <p:spPr>
          <a:xfrm>
            <a:off x="0" y="4196"/>
            <a:ext cx="9143999" cy="864158"/>
          </a:xfrm>
          <a:prstGeom prst="roundRect">
            <a:avLst>
              <a:gd name="adj" fmla="val 0"/>
            </a:avLst>
          </a:prstGeom>
          <a:noFill/>
        </p:spPr>
        <p:txBody>
          <a:bodyPr anchor="t" anchorCtr="0">
            <a:noAutofit/>
          </a:bodyPr>
          <a:lstStyle>
            <a:lvl1pPr>
              <a:defRPr sz="4000" b="0" i="0">
                <a:solidFill>
                  <a:schemeClr val="bg1"/>
                </a:solidFill>
                <a:latin typeface="Montserrat Medium" charset="0"/>
                <a:ea typeface="Montserrat Medium" charset="0"/>
                <a:cs typeface="Montserrat Medium" charset="0"/>
              </a:defRPr>
            </a:lvl1pPr>
          </a:lstStyle>
          <a:p>
            <a:r>
              <a:rPr lang="nl-NL" dirty="0"/>
              <a:t>Klikken om te bewerken</a:t>
            </a:r>
          </a:p>
        </p:txBody>
      </p:sp>
      <p:sp>
        <p:nvSpPr>
          <p:cNvPr id="6" name="Tijdelijke aanduiding voor inhoud 2">
            <a:extLst>
              <a:ext uri="{FF2B5EF4-FFF2-40B4-BE49-F238E27FC236}">
                <a16:creationId xmlns:a16="http://schemas.microsoft.com/office/drawing/2014/main" id="{04809143-515D-9148-8C54-4980E5797840}"/>
              </a:ext>
            </a:extLst>
          </p:cNvPr>
          <p:cNvSpPr>
            <a:spLocks noGrp="1"/>
          </p:cNvSpPr>
          <p:nvPr>
            <p:ph idx="1"/>
          </p:nvPr>
        </p:nvSpPr>
        <p:spPr>
          <a:xfrm>
            <a:off x="0" y="1072342"/>
            <a:ext cx="9144000" cy="4066962"/>
          </a:xfrm>
          <a:prstGeom prst="rect">
            <a:avLst/>
          </a:prstGeom>
        </p:spPr>
        <p:txBody>
          <a:bodyPr/>
          <a:lstStyle>
            <a:lvl1pPr>
              <a:defRPr>
                <a:solidFill>
                  <a:schemeClr val="bg1">
                    <a:lumMod val="85000"/>
                  </a:schemeClr>
                </a:solidFill>
              </a:defRPr>
            </a:lvl1pPr>
            <a:lvl2pPr>
              <a:defRPr>
                <a:solidFill>
                  <a:schemeClr val="bg1">
                    <a:lumMod val="85000"/>
                  </a:schemeClr>
                </a:solidFill>
              </a:defRPr>
            </a:lvl2pPr>
            <a:lvl3pPr>
              <a:defRPr>
                <a:solidFill>
                  <a:schemeClr val="bg1">
                    <a:lumMod val="85000"/>
                  </a:schemeClr>
                </a:solidFill>
              </a:defRPr>
            </a:lvl3pPr>
            <a:lvl4pPr>
              <a:defRPr>
                <a:solidFill>
                  <a:schemeClr val="bg1">
                    <a:lumMod val="85000"/>
                  </a:schemeClr>
                </a:solidFill>
              </a:defRPr>
            </a:lvl4pPr>
            <a:lvl5pPr>
              <a:defRPr>
                <a:solidFill>
                  <a:schemeClr val="bg1">
                    <a:lumMod val="85000"/>
                  </a:schemeClr>
                </a:solidFill>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GB" dirty="0"/>
          </a:p>
        </p:txBody>
      </p:sp>
    </p:spTree>
    <p:extLst>
      <p:ext uri="{BB962C8B-B14F-4D97-AF65-F5344CB8AC3E}">
        <p14:creationId xmlns:p14="http://schemas.microsoft.com/office/powerpoint/2010/main" val="352733303"/>
      </p:ext>
    </p:extLst>
  </p:cSld>
  <p:clrMapOvr>
    <a:masterClrMapping/>
  </p:clrMapOvr>
  <p:extLst>
    <p:ext uri="{DCECCB84-F9BA-43D5-87BE-67443E8EF086}">
      <p15:sldGuideLst xmlns:p15="http://schemas.microsoft.com/office/powerpoint/2012/main">
        <p15:guide id="1" orient="horz" pos="373">
          <p15:clr>
            <a:srgbClr val="FBAE40"/>
          </p15:clr>
        </p15:guide>
        <p15:guide id="2" pos="2880">
          <p15:clr>
            <a:srgbClr val="FBAE40"/>
          </p15:clr>
        </p15:guide>
        <p15:guide id="3" orient="horz" pos="298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3_Aangepaste indeling">
    <p:bg>
      <p:bgPr>
        <a:solidFill>
          <a:schemeClr val="tx1"/>
        </a:solidFill>
        <a:effectLst/>
      </p:bgPr>
    </p:bg>
    <p:spTree>
      <p:nvGrpSpPr>
        <p:cNvPr id="1" name=""/>
        <p:cNvGrpSpPr/>
        <p:nvPr/>
      </p:nvGrpSpPr>
      <p:grpSpPr>
        <a:xfrm>
          <a:off x="0" y="0"/>
          <a:ext cx="0" cy="0"/>
          <a:chOff x="0" y="0"/>
          <a:chExt cx="0" cy="0"/>
        </a:xfrm>
      </p:grpSpPr>
      <p:sp>
        <p:nvSpPr>
          <p:cNvPr id="5" name="Titel 4"/>
          <p:cNvSpPr>
            <a:spLocks noGrp="1"/>
          </p:cNvSpPr>
          <p:nvPr>
            <p:ph type="title" hasCustomPrompt="1"/>
          </p:nvPr>
        </p:nvSpPr>
        <p:spPr>
          <a:xfrm>
            <a:off x="0" y="4196"/>
            <a:ext cx="9143999" cy="864158"/>
          </a:xfrm>
          <a:prstGeom prst="roundRect">
            <a:avLst>
              <a:gd name="adj" fmla="val 0"/>
            </a:avLst>
          </a:prstGeom>
          <a:noFill/>
        </p:spPr>
        <p:txBody>
          <a:bodyPr anchor="t" anchorCtr="0">
            <a:noAutofit/>
          </a:bodyPr>
          <a:lstStyle>
            <a:lvl1pPr>
              <a:defRPr sz="4000" b="0" i="0">
                <a:solidFill>
                  <a:schemeClr val="bg1"/>
                </a:solidFill>
                <a:latin typeface="Montserrat Medium" charset="0"/>
                <a:ea typeface="Montserrat Medium" charset="0"/>
                <a:cs typeface="Montserrat Medium" charset="0"/>
              </a:defRPr>
            </a:lvl1pPr>
          </a:lstStyle>
          <a:p>
            <a:r>
              <a:rPr lang="nl-NL" dirty="0"/>
              <a:t>Klikken om te bewerken</a:t>
            </a:r>
          </a:p>
        </p:txBody>
      </p:sp>
    </p:spTree>
    <p:extLst>
      <p:ext uri="{BB962C8B-B14F-4D97-AF65-F5344CB8AC3E}">
        <p14:creationId xmlns:p14="http://schemas.microsoft.com/office/powerpoint/2010/main" val="751218173"/>
      </p:ext>
    </p:extLst>
  </p:cSld>
  <p:clrMapOvr>
    <a:masterClrMapping/>
  </p:clrMapOvr>
  <p:extLst>
    <p:ext uri="{DCECCB84-F9BA-43D5-87BE-67443E8EF086}">
      <p15:sldGuideLst xmlns:p15="http://schemas.microsoft.com/office/powerpoint/2012/main">
        <p15:guide id="1" orient="horz" pos="373">
          <p15:clr>
            <a:srgbClr val="FBAE40"/>
          </p15:clr>
        </p15:guide>
        <p15:guide id="2" pos="2880">
          <p15:clr>
            <a:srgbClr val="FBAE40"/>
          </p15:clr>
        </p15:guide>
        <p15:guide id="3" orient="horz" pos="298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853023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921BDFB6-EAF0-D0B9-7FB1-2B3F4F72D085}"/>
              </a:ext>
            </a:extLst>
          </p:cNvPr>
          <p:cNvSpPr txBox="1"/>
          <p:nvPr userDrawn="1">
            <p:extLst>
              <p:ext uri="{1162E1C5-73C7-4A58-AE30-91384D911F3F}">
                <p184:classification xmlns:p184="http://schemas.microsoft.com/office/powerpoint/2018/4/main" val="hdr"/>
              </p:ext>
            </p:extLst>
          </p:nvPr>
        </p:nvSpPr>
        <p:spPr>
          <a:xfrm>
            <a:off x="3383725" y="63500"/>
            <a:ext cx="2405062" cy="152400"/>
          </a:xfrm>
          <a:prstGeom prst="rect">
            <a:avLst/>
          </a:prstGeom>
        </p:spPr>
        <p:txBody>
          <a:bodyPr horzOverflow="overflow" lIns="0" tIns="0" rIns="0" bIns="0">
            <a:spAutoFit/>
          </a:bodyPr>
          <a:lstStyle/>
          <a:p>
            <a:pPr algn="l"/>
            <a:r>
              <a:rPr lang="en-GB" sz="1000">
                <a:solidFill>
                  <a:srgbClr val="000000"/>
                </a:solidFill>
                <a:latin typeface="Calibri" panose="020F0502020204030204" pitchFamily="34" charset="0"/>
                <a:cs typeface="Calibri" panose="020F0502020204030204" pitchFamily="34" charset="0"/>
              </a:rPr>
              <a:t>Concentrix + Webhelp Classified - Confidential</a:t>
            </a:r>
          </a:p>
        </p:txBody>
      </p:sp>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524" r:id="rId1"/>
    <p:sldLayoutId id="2147493556" r:id="rId2"/>
    <p:sldLayoutId id="2147493570" r:id="rId3"/>
    <p:sldLayoutId id="2147493571" r:id="rId4"/>
    <p:sldLayoutId id="2147493558" r:id="rId5"/>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github.com/m-bain/whisperX" TargetMode="External"/><Relationship Id="rId2" Type="http://schemas.openxmlformats.org/officeDocument/2006/relationships/hyperlink" Target="https://github.com/openai/whisper" TargetMode="Externa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youtu.be/R5pZPpIIUzA" TargetMode="Externa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hyperlink" Target="https://apps.microsoft.com/detail/atrain/9N15Q44SZNS2" TargetMode="Externa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 Id="rId4" Type="http://schemas.openxmlformats.org/officeDocument/2006/relationships/image" Target="../media/image1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fgeronde rechthoek 6"/>
          <p:cNvSpPr/>
          <p:nvPr/>
        </p:nvSpPr>
        <p:spPr>
          <a:xfrm>
            <a:off x="6009702" y="144001"/>
            <a:ext cx="2988296" cy="4855498"/>
          </a:xfrm>
          <a:prstGeom prst="roundRect">
            <a:avLst>
              <a:gd name="adj" fmla="val 0"/>
            </a:avLst>
          </a:prstGeom>
          <a:solidFill>
            <a:schemeClr val="tx1">
              <a:alpha val="81000"/>
            </a:schemeClr>
          </a:solidFill>
          <a:ln w="1270">
            <a:noFill/>
          </a:ln>
          <a:effectLst/>
        </p:spPr>
        <p:style>
          <a:lnRef idx="1">
            <a:schemeClr val="accent1"/>
          </a:lnRef>
          <a:fillRef idx="3">
            <a:schemeClr val="accent1"/>
          </a:fillRef>
          <a:effectRef idx="2">
            <a:schemeClr val="accent1"/>
          </a:effectRef>
          <a:fontRef idx="minor">
            <a:schemeClr val="lt1"/>
          </a:fontRef>
        </p:style>
        <p:txBody>
          <a:bodyPr lIns="0" tIns="64800" rIns="0" bIns="180000" rtlCol="0" anchor="t" anchorCtr="0"/>
          <a:lstStyle/>
          <a:p>
            <a:pPr algn="ctr">
              <a:lnSpc>
                <a:spcPct val="120000"/>
              </a:lnSpc>
            </a:pPr>
            <a:endParaRPr lang="nl-NL" sz="2400" dirty="0">
              <a:solidFill>
                <a:schemeClr val="bg1"/>
              </a:solidFill>
              <a:latin typeface="Montserrat Medium" charset="0"/>
              <a:ea typeface="Montserrat Medium" charset="0"/>
              <a:cs typeface="Montserrat Medium" charset="0"/>
            </a:endParaRPr>
          </a:p>
          <a:p>
            <a:pPr algn="ctr">
              <a:lnSpc>
                <a:spcPct val="120000"/>
              </a:lnSpc>
            </a:pPr>
            <a:endParaRPr lang="nl-NL" sz="2400" dirty="0">
              <a:solidFill>
                <a:schemeClr val="bg1"/>
              </a:solidFill>
              <a:latin typeface="Montserrat Medium" charset="0"/>
              <a:ea typeface="Montserrat Medium" charset="0"/>
              <a:cs typeface="Montserrat Medium" charset="0"/>
            </a:endParaRPr>
          </a:p>
          <a:p>
            <a:pPr algn="ctr">
              <a:lnSpc>
                <a:spcPct val="120000"/>
              </a:lnSpc>
            </a:pPr>
            <a:endParaRPr lang="nl-NL" sz="1100" dirty="0">
              <a:solidFill>
                <a:schemeClr val="bg1"/>
              </a:solidFill>
              <a:latin typeface="Montserrat Medium" charset="0"/>
              <a:ea typeface="Montserrat Medium" charset="0"/>
              <a:cs typeface="Montserrat Medium" charset="0"/>
            </a:endParaRPr>
          </a:p>
          <a:p>
            <a:pPr algn="ctr">
              <a:lnSpc>
                <a:spcPct val="120000"/>
              </a:lnSpc>
            </a:pPr>
            <a:endParaRPr lang="nl-NL" sz="3000" dirty="0">
              <a:solidFill>
                <a:schemeClr val="bg1"/>
              </a:solidFill>
              <a:latin typeface="Montserrat Medium" charset="0"/>
              <a:ea typeface="Montserrat Medium" charset="0"/>
              <a:cs typeface="Montserrat Medium" charset="0"/>
            </a:endParaRPr>
          </a:p>
          <a:p>
            <a:pPr algn="ctr">
              <a:lnSpc>
                <a:spcPct val="120000"/>
              </a:lnSpc>
            </a:pPr>
            <a:endParaRPr lang="nl-NL" sz="1200" dirty="0">
              <a:solidFill>
                <a:schemeClr val="bg1"/>
              </a:solidFill>
              <a:latin typeface="Montserrat Medium" charset="0"/>
              <a:ea typeface="Montserrat Medium" charset="0"/>
              <a:cs typeface="Montserrat Medium" charset="0"/>
            </a:endParaRPr>
          </a:p>
          <a:p>
            <a:pPr algn="ctr">
              <a:lnSpc>
                <a:spcPct val="120000"/>
              </a:lnSpc>
            </a:pPr>
            <a:r>
              <a:rPr lang="nl-NL" sz="3000" dirty="0">
                <a:solidFill>
                  <a:schemeClr val="bg1"/>
                </a:solidFill>
                <a:latin typeface="Montserrat Medium" charset="0"/>
                <a:ea typeface="Montserrat Medium" charset="0"/>
                <a:cs typeface="Montserrat Medium" charset="0"/>
              </a:rPr>
              <a:t>HLT &amp; AI</a:t>
            </a:r>
            <a:endParaRPr lang="nl-NL" sz="2400" dirty="0">
              <a:solidFill>
                <a:schemeClr val="bg1"/>
              </a:solidFill>
              <a:latin typeface="Montserrat Medium" charset="0"/>
              <a:ea typeface="Montserrat Medium" charset="0"/>
              <a:cs typeface="Montserrat Medium" charset="0"/>
            </a:endParaRPr>
          </a:p>
          <a:p>
            <a:pPr algn="ctr">
              <a:lnSpc>
                <a:spcPct val="120000"/>
              </a:lnSpc>
            </a:pPr>
            <a:endParaRPr lang="nl-NL" sz="2400" dirty="0">
              <a:solidFill>
                <a:schemeClr val="bg1"/>
              </a:solidFill>
              <a:latin typeface="Montserrat Light" charset="0"/>
              <a:ea typeface="Montserrat Light" charset="0"/>
              <a:cs typeface="Montserrat Light" charset="0"/>
            </a:endParaRPr>
          </a:p>
          <a:p>
            <a:pPr>
              <a:lnSpc>
                <a:spcPct val="120000"/>
              </a:lnSpc>
            </a:pPr>
            <a:r>
              <a:rPr lang="nl-NL" sz="2400" dirty="0">
                <a:solidFill>
                  <a:schemeClr val="bg1"/>
                </a:solidFill>
                <a:latin typeface="Montserrat Light" charset="0"/>
                <a:ea typeface="Montserrat Light" charset="0"/>
                <a:cs typeface="Montserrat Light" charset="0"/>
              </a:rPr>
              <a:t>                 </a:t>
            </a:r>
            <a:endParaRPr lang="nl-NL" sz="1400" dirty="0">
              <a:solidFill>
                <a:schemeClr val="bg1"/>
              </a:solidFill>
              <a:latin typeface="Montserrat Light" charset="0"/>
              <a:ea typeface="Montserrat Light" charset="0"/>
              <a:cs typeface="Montserrat Light" charset="0"/>
            </a:endParaRPr>
          </a:p>
          <a:p>
            <a:pPr algn="ctr">
              <a:lnSpc>
                <a:spcPct val="120000"/>
              </a:lnSpc>
            </a:pPr>
            <a:endParaRPr lang="nl-NL" sz="1400" dirty="0">
              <a:solidFill>
                <a:schemeClr val="bg1"/>
              </a:solidFill>
              <a:latin typeface="Montserrat Light" charset="0"/>
              <a:ea typeface="Montserrat Light" charset="0"/>
              <a:cs typeface="Montserrat Light" charset="0"/>
            </a:endParaRPr>
          </a:p>
          <a:p>
            <a:pPr algn="ctr">
              <a:lnSpc>
                <a:spcPct val="120000"/>
              </a:lnSpc>
            </a:pPr>
            <a:r>
              <a:rPr lang="nl-NL" sz="1400" dirty="0">
                <a:solidFill>
                  <a:schemeClr val="bg1"/>
                </a:solidFill>
                <a:latin typeface="Montserrat Light" charset="0"/>
                <a:ea typeface="Montserrat Light" charset="0"/>
                <a:cs typeface="Montserrat Light" charset="0"/>
              </a:rPr>
              <a:t>Arjan van Hessen</a:t>
            </a:r>
          </a:p>
          <a:p>
            <a:pPr algn="ctr">
              <a:lnSpc>
                <a:spcPct val="120000"/>
              </a:lnSpc>
            </a:pPr>
            <a:r>
              <a:rPr lang="nl-NL" sz="1400" dirty="0">
                <a:solidFill>
                  <a:schemeClr val="bg1"/>
                </a:solidFill>
                <a:latin typeface="Montserrat Light" charset="0"/>
                <a:ea typeface="Montserrat Light" charset="0"/>
                <a:cs typeface="Montserrat Light" charset="0"/>
              </a:rPr>
              <a:t>Universiteit Twente</a:t>
            </a:r>
          </a:p>
          <a:p>
            <a:pPr algn="ctr">
              <a:lnSpc>
                <a:spcPct val="120000"/>
              </a:lnSpc>
            </a:pPr>
            <a:r>
              <a:rPr lang="nl-NL" sz="1400" dirty="0">
                <a:solidFill>
                  <a:schemeClr val="bg1"/>
                </a:solidFill>
                <a:latin typeface="Montserrat Light" charset="0"/>
                <a:ea typeface="Montserrat Medium" charset="0"/>
                <a:cs typeface="Montserrat Medium" charset="0"/>
              </a:rPr>
              <a:t>Universiteit Utrecht</a:t>
            </a:r>
          </a:p>
        </p:txBody>
      </p:sp>
      <p:pic>
        <p:nvPicPr>
          <p:cNvPr id="6" name="Afbeelding 5"/>
          <p:cNvPicPr>
            <a:picLocks noChangeAspect="1"/>
          </p:cNvPicPr>
          <p:nvPr/>
        </p:nvPicPr>
        <p:blipFill rotWithShape="1">
          <a:blip r:embed="rId3">
            <a:extLst>
              <a:ext uri="{28A0092B-C50C-407E-A947-70E740481C1C}">
                <a14:useLocalDpi xmlns:a14="http://schemas.microsoft.com/office/drawing/2010/main" val="0"/>
              </a:ext>
            </a:extLst>
          </a:blip>
          <a:srcRect l="1538" t="1538" r="1538" b="1538"/>
          <a:stretch/>
        </p:blipFill>
        <p:spPr>
          <a:xfrm>
            <a:off x="6989548" y="2733150"/>
            <a:ext cx="896400" cy="896400"/>
          </a:xfrm>
          <a:prstGeom prst="ellipse">
            <a:avLst/>
          </a:prstGeom>
          <a:ln w="12700">
            <a:noFill/>
          </a:ln>
        </p:spPr>
      </p:pic>
      <p:pic>
        <p:nvPicPr>
          <p:cNvPr id="4" name="Afbeelding 3">
            <a:extLst>
              <a:ext uri="{FF2B5EF4-FFF2-40B4-BE49-F238E27FC236}">
                <a16:creationId xmlns:a16="http://schemas.microsoft.com/office/drawing/2014/main" id="{8F80BCF9-682E-57E8-498D-847A7658EE6E}"/>
              </a:ext>
            </a:extLst>
          </p:cNvPr>
          <p:cNvPicPr>
            <a:picLocks noChangeAspect="1"/>
          </p:cNvPicPr>
          <p:nvPr/>
        </p:nvPicPr>
        <p:blipFill>
          <a:blip r:embed="rId4"/>
          <a:stretch>
            <a:fillRect/>
          </a:stretch>
        </p:blipFill>
        <p:spPr>
          <a:xfrm>
            <a:off x="6009702" y="144001"/>
            <a:ext cx="2988296" cy="1480140"/>
          </a:xfrm>
          <a:prstGeom prst="rect">
            <a:avLst/>
          </a:prstGeom>
        </p:spPr>
      </p:pic>
    </p:spTree>
    <p:extLst>
      <p:ext uri="{BB962C8B-B14F-4D97-AF65-F5344CB8AC3E}">
        <p14:creationId xmlns:p14="http://schemas.microsoft.com/office/powerpoint/2010/main" val="1472133547"/>
      </p:ext>
    </p:extLst>
  </p:cSld>
  <p:clrMapOvr>
    <a:masterClrMapping/>
  </p:clrMapOvr>
  <p:transition spd="slow">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E03E6A-9CFD-18D7-BF2A-604F6AF9AAC9}"/>
              </a:ext>
            </a:extLst>
          </p:cNvPr>
          <p:cNvSpPr>
            <a:spLocks noGrp="1"/>
          </p:cNvSpPr>
          <p:nvPr>
            <p:ph type="title"/>
          </p:nvPr>
        </p:nvSpPr>
        <p:spPr/>
        <p:txBody>
          <a:bodyPr/>
          <a:lstStyle/>
          <a:p>
            <a:r>
              <a:rPr lang="en-US" b="1" dirty="0"/>
              <a:t>How does Whisper  works?</a:t>
            </a:r>
            <a:br>
              <a:rPr lang="en-US" b="1" dirty="0"/>
            </a:br>
            <a:endParaRPr lang="en-GB" dirty="0"/>
          </a:p>
        </p:txBody>
      </p:sp>
      <p:sp>
        <p:nvSpPr>
          <p:cNvPr id="3" name="Tijdelijke aanduiding voor tekst 2">
            <a:extLst>
              <a:ext uri="{FF2B5EF4-FFF2-40B4-BE49-F238E27FC236}">
                <a16:creationId xmlns:a16="http://schemas.microsoft.com/office/drawing/2014/main" id="{8F28FC78-7F67-A9EC-BF40-818BD3014C7C}"/>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38802381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550C46-2F00-C1DD-17A7-EF6BD5962350}"/>
              </a:ext>
            </a:extLst>
          </p:cNvPr>
          <p:cNvSpPr>
            <a:spLocks noGrp="1"/>
          </p:cNvSpPr>
          <p:nvPr>
            <p:ph type="title"/>
          </p:nvPr>
        </p:nvSpPr>
        <p:spPr/>
        <p:txBody>
          <a:bodyPr/>
          <a:lstStyle/>
          <a:p>
            <a:r>
              <a:rPr lang="en-GB" b="1" noProof="0" dirty="0"/>
              <a:t>How does Whisper works?</a:t>
            </a:r>
            <a:endParaRPr lang="en-GB" noProof="0" dirty="0"/>
          </a:p>
        </p:txBody>
      </p:sp>
      <p:sp>
        <p:nvSpPr>
          <p:cNvPr id="4" name="Rectangle 1">
            <a:extLst>
              <a:ext uri="{FF2B5EF4-FFF2-40B4-BE49-F238E27FC236}">
                <a16:creationId xmlns:a16="http://schemas.microsoft.com/office/drawing/2014/main" id="{BE1AE8AB-13B3-1CE1-CB5C-668E07A30B29}"/>
              </a:ext>
            </a:extLst>
          </p:cNvPr>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noProof="0" dirty="0">
              <a:ln>
                <a:noFill/>
              </a:ln>
              <a:solidFill>
                <a:schemeClr val="tx1"/>
              </a:solidFill>
              <a:effectLst/>
              <a:latin typeface="Arial" panose="020B0604020202020204" pitchFamily="34" charset="0"/>
            </a:endParaRPr>
          </a:p>
        </p:txBody>
      </p:sp>
      <p:pic>
        <p:nvPicPr>
          <p:cNvPr id="2050" name="Picture 2" descr="whisper openai">
            <a:extLst>
              <a:ext uri="{FF2B5EF4-FFF2-40B4-BE49-F238E27FC236}">
                <a16:creationId xmlns:a16="http://schemas.microsoft.com/office/drawing/2014/main" id="{7553D593-D13B-CB7F-3F80-C7606F0C0E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9890" y="940006"/>
            <a:ext cx="3962399" cy="2977877"/>
          </a:xfrm>
          <a:prstGeom prst="rect">
            <a:avLst/>
          </a:prstGeom>
          <a:noFill/>
          <a:extLst>
            <a:ext uri="{909E8E84-426E-40DD-AFC4-6F175D3DCCD1}">
              <a14:hiddenFill xmlns:a14="http://schemas.microsoft.com/office/drawing/2010/main">
                <a:solidFill>
                  <a:srgbClr val="FFFFFF"/>
                </a:solidFill>
              </a14:hiddenFill>
            </a:ext>
          </a:extLst>
        </p:spPr>
      </p:pic>
      <p:sp>
        <p:nvSpPr>
          <p:cNvPr id="5" name="Rechthoek: afgeronde hoeken 4">
            <a:extLst>
              <a:ext uri="{FF2B5EF4-FFF2-40B4-BE49-F238E27FC236}">
                <a16:creationId xmlns:a16="http://schemas.microsoft.com/office/drawing/2014/main" id="{75A62392-611A-0883-CB33-216CE7A6AFC7}"/>
              </a:ext>
            </a:extLst>
          </p:cNvPr>
          <p:cNvSpPr/>
          <p:nvPr/>
        </p:nvSpPr>
        <p:spPr>
          <a:xfrm>
            <a:off x="165479" y="997988"/>
            <a:ext cx="4653568" cy="2950713"/>
          </a:xfrm>
          <a:prstGeom prst="roundRect">
            <a:avLst/>
          </a:prstGeom>
          <a:ln/>
        </p:spPr>
        <p:style>
          <a:lnRef idx="3">
            <a:schemeClr val="lt1"/>
          </a:lnRef>
          <a:fillRef idx="1">
            <a:schemeClr val="dk1"/>
          </a:fillRef>
          <a:effectRef idx="1">
            <a:schemeClr val="dk1"/>
          </a:effectRef>
          <a:fontRef idx="minor">
            <a:schemeClr val="lt1"/>
          </a:fontRef>
        </p:style>
        <p:txBody>
          <a:bodyPr rot="0" spcFirstLastPara="1" vertOverflow="overflow" horzOverflow="overflow" vert="horz" wrap="square" lIns="38100" tIns="38100" rIns="38100" bIns="38100" numCol="1" spcCol="38100" rtlCol="0" fromWordArt="0" anchor="ctr" anchorCtr="0" forceAA="0" compatLnSpc="1">
            <a:no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noProof="0" dirty="0">
                <a:ln>
                  <a:noFill/>
                </a:ln>
                <a:solidFill>
                  <a:schemeClr val="bg1"/>
                </a:solidFill>
                <a:effectLst/>
                <a:latin typeface="Arial" panose="020B0604020202020204" pitchFamily="34" charset="0"/>
              </a:rPr>
              <a:t>Whisper is a state-of-the-art automatic speech recognition (ASR) system that has been trained on an extensive and varied dataset of 680,000 hours of multilingual and multitask supervised data obtained from the internet. </a:t>
            </a:r>
          </a:p>
          <a:p>
            <a:pPr marL="0" marR="0" lvl="0" indent="0" algn="l" defTabSz="914400" rtl="0" eaLnBrk="0" fontAlgn="base" latinLnBrk="0" hangingPunct="0">
              <a:lnSpc>
                <a:spcPct val="100000"/>
              </a:lnSpc>
              <a:spcBef>
                <a:spcPct val="0"/>
              </a:spcBef>
              <a:spcAft>
                <a:spcPct val="0"/>
              </a:spcAft>
              <a:buClrTx/>
              <a:buSzTx/>
              <a:buFontTx/>
              <a:buNone/>
              <a:tabLst/>
            </a:pPr>
            <a:endParaRPr lang="en-GB" sz="1600" noProof="0" dirty="0">
              <a:solidFill>
                <a:schemeClr val="bg1"/>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noProof="0" dirty="0">
                <a:ln>
                  <a:noFill/>
                </a:ln>
                <a:solidFill>
                  <a:schemeClr val="bg1"/>
                </a:solidFill>
                <a:effectLst/>
                <a:latin typeface="Arial" panose="020B0604020202020204" pitchFamily="34" charset="0"/>
              </a:rPr>
              <a:t>The research indicates that utilizing such a </a:t>
            </a:r>
            <a:br>
              <a:rPr kumimoji="0" lang="en-GB" sz="1600" b="0" i="0" u="none" strike="noStrike" cap="none" normalizeH="0" baseline="0" noProof="0" dirty="0">
                <a:ln>
                  <a:noFill/>
                </a:ln>
                <a:solidFill>
                  <a:schemeClr val="bg1"/>
                </a:solidFill>
                <a:effectLst/>
                <a:latin typeface="Arial" panose="020B0604020202020204" pitchFamily="34" charset="0"/>
              </a:rPr>
            </a:br>
            <a:r>
              <a:rPr kumimoji="0" lang="en-GB" sz="1600" b="0" i="0" u="none" strike="noStrike" cap="none" normalizeH="0" baseline="0" noProof="0" dirty="0">
                <a:ln>
                  <a:noFill/>
                </a:ln>
                <a:solidFill>
                  <a:schemeClr val="bg1"/>
                </a:solidFill>
                <a:effectLst/>
                <a:latin typeface="Arial" panose="020B0604020202020204" pitchFamily="34" charset="0"/>
              </a:rPr>
              <a:t>vast and diverse collection leads to enhanced resilience against accents, ambient noise disturbances as well as technical jargon. </a:t>
            </a:r>
          </a:p>
        </p:txBody>
      </p:sp>
      <p:sp>
        <p:nvSpPr>
          <p:cNvPr id="6" name="Rechthoek: afgeronde hoeken 5">
            <a:extLst>
              <a:ext uri="{FF2B5EF4-FFF2-40B4-BE49-F238E27FC236}">
                <a16:creationId xmlns:a16="http://schemas.microsoft.com/office/drawing/2014/main" id="{FC8AE5BC-79A9-9755-49C5-6FF1286C9D5E}"/>
              </a:ext>
            </a:extLst>
          </p:cNvPr>
          <p:cNvSpPr/>
          <p:nvPr/>
        </p:nvSpPr>
        <p:spPr>
          <a:xfrm>
            <a:off x="302346" y="1172199"/>
            <a:ext cx="4379833" cy="2776502"/>
          </a:xfrm>
          <a:prstGeom prst="roundRect">
            <a:avLst/>
          </a:prstGeom>
          <a:ln/>
        </p:spPr>
        <p:style>
          <a:lnRef idx="3">
            <a:schemeClr val="lt1"/>
          </a:lnRef>
          <a:fillRef idx="1">
            <a:schemeClr val="dk1"/>
          </a:fillRef>
          <a:effectRef idx="1">
            <a:schemeClr val="dk1"/>
          </a:effectRef>
          <a:fontRef idx="minor">
            <a:schemeClr val="lt1"/>
          </a:fontRef>
        </p:style>
        <p:txBody>
          <a:bodyPr rot="0" spcFirstLastPara="1" vertOverflow="overflow" horzOverflow="overflow" vert="horz" wrap="square" lIns="38100" tIns="38100" rIns="38100" bIns="38100" numCol="1" spcCol="38100" rtlCol="0" fromWordArt="0" anchor="ctr" anchorCtr="0" forceAA="0" compatLnSpc="1">
            <a:no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noProof="0" dirty="0">
                <a:ln>
                  <a:noFill/>
                </a:ln>
                <a:solidFill>
                  <a:schemeClr val="bg1"/>
                </a:solidFill>
                <a:effectLst/>
                <a:latin typeface="Arial" panose="020B0604020202020204" pitchFamily="34" charset="0"/>
              </a:rPr>
              <a:t>Additionally, it facilitates transcription in several languages while also allowing for translation into English from those tongues.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noProof="0" dirty="0">
              <a:ln>
                <a:noFill/>
              </a:ln>
              <a:solidFill>
                <a:schemeClr val="bg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noProof="0" dirty="0">
                <a:ln>
                  <a:noFill/>
                </a:ln>
                <a:solidFill>
                  <a:schemeClr val="bg1"/>
                </a:solidFill>
                <a:effectLst/>
                <a:latin typeface="Arial" panose="020B0604020202020204" pitchFamily="34" charset="0"/>
              </a:rPr>
              <a:t>We are releasing our models along with inference code under open-source licensing terms so they can serve as building blocks towards creating practical applications or furthering investigations pertaining to robust speech processing techniques.</a:t>
            </a:r>
          </a:p>
        </p:txBody>
      </p:sp>
      <p:sp>
        <p:nvSpPr>
          <p:cNvPr id="7" name="Rechthoek: afgeronde hoeken 6">
            <a:extLst>
              <a:ext uri="{FF2B5EF4-FFF2-40B4-BE49-F238E27FC236}">
                <a16:creationId xmlns:a16="http://schemas.microsoft.com/office/drawing/2014/main" id="{14CC3272-3F42-E5E8-1322-2491E91E8E1B}"/>
              </a:ext>
            </a:extLst>
          </p:cNvPr>
          <p:cNvSpPr/>
          <p:nvPr/>
        </p:nvSpPr>
        <p:spPr>
          <a:xfrm>
            <a:off x="450584" y="1260475"/>
            <a:ext cx="4070045" cy="2688226"/>
          </a:xfrm>
          <a:prstGeom prst="roundRect">
            <a:avLst/>
          </a:prstGeom>
          <a:ln/>
        </p:spPr>
        <p:style>
          <a:lnRef idx="3">
            <a:schemeClr val="lt1"/>
          </a:lnRef>
          <a:fillRef idx="1">
            <a:schemeClr val="dk1"/>
          </a:fillRef>
          <a:effectRef idx="1">
            <a:schemeClr val="dk1"/>
          </a:effectRef>
          <a:fontRef idx="minor">
            <a:schemeClr val="lt1"/>
          </a:fontRef>
        </p:style>
        <p:txBody>
          <a:bodyPr rot="0" spcFirstLastPara="1" vertOverflow="overflow" horzOverflow="overflow" vert="horz" wrap="square" lIns="38100" tIns="38100" rIns="38100" bIns="38100" numCol="1" spcCol="38100" rtlCol="0" fromWordArt="0" anchor="ctr" anchorCtr="0" forceAA="0" compatLnSpc="1">
            <a:no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noProof="0" dirty="0">
                <a:ln>
                  <a:noFill/>
                </a:ln>
                <a:solidFill>
                  <a:schemeClr val="bg1"/>
                </a:solidFill>
                <a:effectLst/>
                <a:latin typeface="Arial" panose="020B0604020202020204" pitchFamily="34" charset="0"/>
              </a:rPr>
              <a:t>However, with Whisper OpenAI, you can convert speech to text efficiently and accurately and leave more time for productive work. </a:t>
            </a:r>
          </a:p>
          <a:p>
            <a:pPr marL="0" marR="0" lvl="0" indent="0" algn="l" defTabSz="914400" rtl="0" eaLnBrk="0" fontAlgn="base" latinLnBrk="0" hangingPunct="0">
              <a:lnSpc>
                <a:spcPct val="100000"/>
              </a:lnSpc>
              <a:spcBef>
                <a:spcPct val="0"/>
              </a:spcBef>
              <a:spcAft>
                <a:spcPct val="0"/>
              </a:spcAft>
              <a:buClrTx/>
              <a:buSzTx/>
              <a:buFontTx/>
              <a:buNone/>
              <a:tabLst/>
            </a:pPr>
            <a:endParaRPr lang="en-GB" sz="1600" noProof="0" dirty="0">
              <a:solidFill>
                <a:schemeClr val="bg1"/>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noProof="0" dirty="0">
                <a:ln>
                  <a:noFill/>
                </a:ln>
                <a:solidFill>
                  <a:schemeClr val="bg1"/>
                </a:solidFill>
                <a:effectLst/>
                <a:latin typeface="Arial" panose="020B0604020202020204" pitchFamily="34" charset="0"/>
              </a:rPr>
              <a:t>With the growing importance of voice-enabled devices, Whisper OpenAI is a must-have tool for anyone who wants to get ahead in the field of speech recognition.</a:t>
            </a:r>
          </a:p>
        </p:txBody>
      </p:sp>
    </p:spTree>
    <p:extLst>
      <p:ext uri="{BB962C8B-B14F-4D97-AF65-F5344CB8AC3E}">
        <p14:creationId xmlns:p14="http://schemas.microsoft.com/office/powerpoint/2010/main" val="1102331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6"/>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6" grpId="1"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92AC87-4DD4-BF8F-DBEE-49C85E3E64DC}"/>
              </a:ext>
            </a:extLst>
          </p:cNvPr>
          <p:cNvSpPr>
            <a:spLocks noGrp="1"/>
          </p:cNvSpPr>
          <p:nvPr>
            <p:ph type="title"/>
          </p:nvPr>
        </p:nvSpPr>
        <p:spPr/>
        <p:txBody>
          <a:bodyPr/>
          <a:lstStyle/>
          <a:p>
            <a:r>
              <a:rPr lang="en-GB" dirty="0"/>
              <a:t>Installing Whisper</a:t>
            </a:r>
          </a:p>
        </p:txBody>
      </p:sp>
      <p:sp>
        <p:nvSpPr>
          <p:cNvPr id="3" name="Tijdelijke aanduiding voor tekst 2">
            <a:extLst>
              <a:ext uri="{FF2B5EF4-FFF2-40B4-BE49-F238E27FC236}">
                <a16:creationId xmlns:a16="http://schemas.microsoft.com/office/drawing/2014/main" id="{4037341F-894A-83D8-A45A-2ED96ED89980}"/>
              </a:ext>
            </a:extLst>
          </p:cNvPr>
          <p:cNvSpPr>
            <a:spLocks noGrp="1"/>
          </p:cNvSpPr>
          <p:nvPr>
            <p:ph type="body" idx="1"/>
          </p:nvPr>
        </p:nvSpPr>
        <p:spPr>
          <a:xfrm>
            <a:off x="649965" y="798342"/>
            <a:ext cx="7772400" cy="1914668"/>
          </a:xfrm>
        </p:spPr>
        <p:txBody>
          <a:bodyPr/>
          <a:lstStyle/>
          <a:p>
            <a:r>
              <a:rPr lang="en-GB" dirty="0"/>
              <a:t>Can be used:</a:t>
            </a:r>
          </a:p>
          <a:p>
            <a:pPr marL="342900" indent="-342900">
              <a:buFont typeface="Arial" panose="020B0604020202020204" pitchFamily="34" charset="0"/>
              <a:buChar char="•"/>
            </a:pPr>
            <a:r>
              <a:rPr lang="en-GB" dirty="0"/>
              <a:t>On your own device </a:t>
            </a:r>
          </a:p>
          <a:p>
            <a:pPr marL="342900" indent="-342900">
              <a:buFont typeface="Arial" panose="020B0604020202020204" pitchFamily="34" charset="0"/>
              <a:buChar char="•"/>
            </a:pPr>
            <a:r>
              <a:rPr lang="en-GB" dirty="0"/>
              <a:t>On a fast computer in your department</a:t>
            </a:r>
          </a:p>
          <a:p>
            <a:pPr marL="342900" indent="-342900">
              <a:buFont typeface="Arial" panose="020B0604020202020204" pitchFamily="34" charset="0"/>
              <a:buChar char="•"/>
            </a:pPr>
            <a:r>
              <a:rPr lang="en-GB" dirty="0"/>
              <a:t>As a service in the cloud (for example SURF)</a:t>
            </a:r>
          </a:p>
          <a:p>
            <a:pPr marL="342900" indent="-342900">
              <a:buFont typeface="Arial" panose="020B0604020202020204" pitchFamily="34" charset="0"/>
              <a:buChar char="•"/>
            </a:pPr>
            <a:r>
              <a:rPr lang="en-GB" dirty="0"/>
              <a:t>As a paid service by for example Open AI</a:t>
            </a:r>
          </a:p>
        </p:txBody>
      </p:sp>
    </p:spTree>
    <p:extLst>
      <p:ext uri="{BB962C8B-B14F-4D97-AF65-F5344CB8AC3E}">
        <p14:creationId xmlns:p14="http://schemas.microsoft.com/office/powerpoint/2010/main" val="16674129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B38698-92A5-3611-9AF7-AF4F16319D31}"/>
              </a:ext>
            </a:extLst>
          </p:cNvPr>
          <p:cNvSpPr>
            <a:spLocks noGrp="1"/>
          </p:cNvSpPr>
          <p:nvPr>
            <p:ph type="title"/>
          </p:nvPr>
        </p:nvSpPr>
        <p:spPr/>
        <p:txBody>
          <a:bodyPr/>
          <a:lstStyle/>
          <a:p>
            <a:r>
              <a:rPr lang="en-GB" dirty="0"/>
              <a:t>Install Whisper(X)</a:t>
            </a:r>
          </a:p>
        </p:txBody>
      </p:sp>
      <p:sp>
        <p:nvSpPr>
          <p:cNvPr id="3" name="Tijdelijke aanduiding voor inhoud 2">
            <a:extLst>
              <a:ext uri="{FF2B5EF4-FFF2-40B4-BE49-F238E27FC236}">
                <a16:creationId xmlns:a16="http://schemas.microsoft.com/office/drawing/2014/main" id="{EFBD1E55-8C32-AB9B-E135-BB3BA7AFBB46}"/>
              </a:ext>
            </a:extLst>
          </p:cNvPr>
          <p:cNvSpPr>
            <a:spLocks noGrp="1"/>
          </p:cNvSpPr>
          <p:nvPr>
            <p:ph idx="1"/>
          </p:nvPr>
        </p:nvSpPr>
        <p:spPr>
          <a:xfrm>
            <a:off x="0" y="696787"/>
            <a:ext cx="9144000" cy="4921024"/>
          </a:xfrm>
        </p:spPr>
        <p:txBody>
          <a:bodyPr/>
          <a:lstStyle/>
          <a:p>
            <a:pPr lvl="1"/>
            <a:r>
              <a:rPr lang="en-GB" noProof="0" dirty="0">
                <a:solidFill>
                  <a:schemeClr val="bg1"/>
                </a:solidFill>
              </a:rPr>
              <a:t>Install first</a:t>
            </a:r>
          </a:p>
          <a:p>
            <a:pPr marL="1371600" lvl="2" indent="-457200">
              <a:buFont typeface="+mj-lt"/>
              <a:buAutoNum type="arabicPeriod"/>
            </a:pPr>
            <a:r>
              <a:rPr lang="en-GB" noProof="0" dirty="0">
                <a:solidFill>
                  <a:schemeClr val="bg1"/>
                </a:solidFill>
              </a:rPr>
              <a:t>Python (3.8 – 3.10) </a:t>
            </a:r>
            <a:br>
              <a:rPr lang="en-GB" noProof="0" dirty="0">
                <a:solidFill>
                  <a:schemeClr val="bg1"/>
                </a:solidFill>
              </a:rPr>
            </a:br>
            <a:r>
              <a:rPr lang="en-GB" i="1" noProof="0" dirty="0">
                <a:solidFill>
                  <a:schemeClr val="bg1"/>
                </a:solidFill>
              </a:rPr>
              <a:t>I have used 3.9.9 (</a:t>
            </a:r>
            <a:r>
              <a:rPr lang="en-GB" i="1" noProof="0" dirty="0" err="1">
                <a:solidFill>
                  <a:schemeClr val="bg1"/>
                </a:solidFill>
              </a:rPr>
              <a:t>AvH</a:t>
            </a:r>
            <a:r>
              <a:rPr lang="en-GB" i="1" noProof="0" dirty="0">
                <a:solidFill>
                  <a:schemeClr val="bg1"/>
                </a:solidFill>
              </a:rPr>
              <a:t>)</a:t>
            </a:r>
          </a:p>
          <a:p>
            <a:pPr marL="1371600" lvl="2" indent="-457200">
              <a:buFont typeface="+mj-lt"/>
              <a:buAutoNum type="arabicPeriod"/>
            </a:pPr>
            <a:r>
              <a:rPr lang="en-GB" noProof="0" dirty="0" err="1">
                <a:solidFill>
                  <a:schemeClr val="bg1"/>
                </a:solidFill>
              </a:rPr>
              <a:t>PyTorch</a:t>
            </a:r>
            <a:r>
              <a:rPr lang="en-GB" noProof="0" dirty="0">
                <a:solidFill>
                  <a:schemeClr val="bg1"/>
                </a:solidFill>
              </a:rPr>
              <a:t> (1.10.1 or 2.0)</a:t>
            </a:r>
          </a:p>
          <a:p>
            <a:pPr marL="1371600" lvl="2" indent="-457200">
              <a:buFont typeface="+mj-lt"/>
              <a:buAutoNum type="arabicPeriod"/>
            </a:pPr>
            <a:r>
              <a:rPr lang="en-GB" noProof="0" dirty="0" err="1">
                <a:solidFill>
                  <a:schemeClr val="bg1"/>
                </a:solidFill>
              </a:rPr>
              <a:t>ffmpeg</a:t>
            </a:r>
            <a:endParaRPr lang="en-GB" noProof="0" dirty="0">
              <a:solidFill>
                <a:schemeClr val="bg1"/>
              </a:solidFill>
            </a:endParaRPr>
          </a:p>
          <a:p>
            <a:pPr lvl="1"/>
            <a:r>
              <a:rPr lang="en-GB" noProof="0" dirty="0">
                <a:solidFill>
                  <a:schemeClr val="bg1"/>
                </a:solidFill>
              </a:rPr>
              <a:t>Then</a:t>
            </a:r>
          </a:p>
          <a:p>
            <a:pPr lvl="2"/>
            <a:r>
              <a:rPr lang="en-GB" noProof="0" dirty="0">
                <a:solidFill>
                  <a:schemeClr val="bg1"/>
                </a:solidFill>
                <a:hlinkClick r:id="rId2"/>
              </a:rPr>
              <a:t>Whisper</a:t>
            </a:r>
            <a:r>
              <a:rPr lang="en-GB" noProof="0" dirty="0">
                <a:solidFill>
                  <a:schemeClr val="bg1"/>
                </a:solidFill>
              </a:rPr>
              <a:t>: </a:t>
            </a:r>
            <a:br>
              <a:rPr lang="en-GB" noProof="0" dirty="0">
                <a:solidFill>
                  <a:schemeClr val="bg1"/>
                </a:solidFill>
              </a:rPr>
            </a:br>
            <a:r>
              <a:rPr lang="en-GB" sz="2000" noProof="0" dirty="0">
                <a:solidFill>
                  <a:srgbClr val="FFFF00"/>
                </a:solidFill>
                <a:latin typeface="+mj-lt"/>
              </a:rPr>
              <a:t>pip3 install </a:t>
            </a:r>
            <a:r>
              <a:rPr kumimoji="0" lang="en-GB" sz="2000" b="0" i="0" u="none" strike="noStrike" cap="none" normalizeH="0" baseline="0" noProof="0" dirty="0" err="1">
                <a:ln>
                  <a:noFill/>
                </a:ln>
                <a:solidFill>
                  <a:srgbClr val="FFFF00"/>
                </a:solidFill>
                <a:effectLst/>
                <a:latin typeface="+mj-lt"/>
              </a:rPr>
              <a:t>git+https</a:t>
            </a:r>
            <a:r>
              <a:rPr kumimoji="0" lang="en-GB" sz="2000" b="0" i="0" u="none" strike="noStrike" cap="none" normalizeH="0" baseline="0" noProof="0" dirty="0">
                <a:ln>
                  <a:noFill/>
                </a:ln>
                <a:solidFill>
                  <a:srgbClr val="FFFF00"/>
                </a:solidFill>
                <a:effectLst/>
                <a:latin typeface="+mj-lt"/>
              </a:rPr>
              <a:t>://</a:t>
            </a:r>
            <a:r>
              <a:rPr kumimoji="0" lang="en-GB" sz="2000" b="0" i="0" u="none" strike="noStrike" cap="none" normalizeH="0" baseline="0" noProof="0" dirty="0" err="1">
                <a:ln>
                  <a:noFill/>
                </a:ln>
                <a:solidFill>
                  <a:srgbClr val="FFFF00"/>
                </a:solidFill>
                <a:effectLst/>
                <a:latin typeface="+mj-lt"/>
              </a:rPr>
              <a:t>github.com</a:t>
            </a:r>
            <a:r>
              <a:rPr kumimoji="0" lang="en-GB" sz="2000" b="0" i="0" u="none" strike="noStrike" cap="none" normalizeH="0" baseline="0" noProof="0" dirty="0">
                <a:ln>
                  <a:noFill/>
                </a:ln>
                <a:solidFill>
                  <a:srgbClr val="FFFF00"/>
                </a:solidFill>
                <a:effectLst/>
                <a:latin typeface="+mj-lt"/>
              </a:rPr>
              <a:t>/</a:t>
            </a:r>
            <a:r>
              <a:rPr kumimoji="0" lang="en-GB" sz="2000" b="0" i="0" u="none" strike="noStrike" cap="none" normalizeH="0" baseline="0" noProof="0" dirty="0" err="1">
                <a:ln>
                  <a:noFill/>
                </a:ln>
                <a:solidFill>
                  <a:srgbClr val="FFFF00"/>
                </a:solidFill>
                <a:effectLst/>
                <a:latin typeface="+mj-lt"/>
              </a:rPr>
              <a:t>openai</a:t>
            </a:r>
            <a:r>
              <a:rPr kumimoji="0" lang="en-GB" sz="2000" b="0" i="0" u="none" strike="noStrike" cap="none" normalizeH="0" baseline="0" noProof="0" dirty="0">
                <a:ln>
                  <a:noFill/>
                </a:ln>
                <a:solidFill>
                  <a:srgbClr val="FFFF00"/>
                </a:solidFill>
                <a:effectLst/>
                <a:latin typeface="+mj-lt"/>
              </a:rPr>
              <a:t>/</a:t>
            </a:r>
            <a:r>
              <a:rPr kumimoji="0" lang="en-GB" sz="2000" b="0" i="0" u="none" strike="noStrike" cap="none" normalizeH="0" baseline="0" noProof="0" dirty="0" err="1">
                <a:ln>
                  <a:noFill/>
                </a:ln>
                <a:solidFill>
                  <a:srgbClr val="FFFF00"/>
                </a:solidFill>
                <a:effectLst/>
                <a:latin typeface="+mj-lt"/>
              </a:rPr>
              <a:t>whisper.git</a:t>
            </a:r>
            <a:r>
              <a:rPr kumimoji="0" lang="en-GB" sz="2000" b="0" i="0" u="none" strike="noStrike" cap="none" normalizeH="0" baseline="0" noProof="0" dirty="0">
                <a:ln>
                  <a:noFill/>
                </a:ln>
                <a:solidFill>
                  <a:srgbClr val="FFFF00"/>
                </a:solidFill>
                <a:effectLst/>
                <a:latin typeface="+mj-lt"/>
              </a:rPr>
              <a:t> </a:t>
            </a:r>
            <a:endParaRPr lang="en-GB" noProof="0" dirty="0">
              <a:solidFill>
                <a:schemeClr val="bg1"/>
              </a:solidFill>
            </a:endParaRPr>
          </a:p>
          <a:p>
            <a:pPr lvl="2"/>
            <a:r>
              <a:rPr lang="en-GB" noProof="0" dirty="0">
                <a:solidFill>
                  <a:schemeClr val="bg1"/>
                </a:solidFill>
                <a:hlinkClick r:id="rId3"/>
              </a:rPr>
              <a:t>Whisperx</a:t>
            </a:r>
            <a:r>
              <a:rPr lang="en-GB" noProof="0" dirty="0">
                <a:solidFill>
                  <a:schemeClr val="bg1"/>
                </a:solidFill>
              </a:rPr>
              <a:t>: </a:t>
            </a:r>
            <a:br>
              <a:rPr lang="en-GB" noProof="0" dirty="0">
                <a:solidFill>
                  <a:schemeClr val="bg1"/>
                </a:solidFill>
              </a:rPr>
            </a:br>
            <a:r>
              <a:rPr kumimoji="0" lang="en-GB" sz="2000" b="0" i="0" u="none" strike="noStrike" cap="none" normalizeH="0" baseline="0" noProof="0" dirty="0">
                <a:ln>
                  <a:noFill/>
                </a:ln>
                <a:solidFill>
                  <a:srgbClr val="FFFF00"/>
                </a:solidFill>
                <a:effectLst/>
                <a:latin typeface="+mj-lt"/>
              </a:rPr>
              <a:t>pip3 install </a:t>
            </a:r>
            <a:r>
              <a:rPr kumimoji="0" lang="en-GB" sz="2000" b="0" i="0" u="none" strike="noStrike" cap="none" normalizeH="0" baseline="0" noProof="0" dirty="0" err="1">
                <a:ln>
                  <a:noFill/>
                </a:ln>
                <a:solidFill>
                  <a:srgbClr val="FFFF00"/>
                </a:solidFill>
                <a:effectLst/>
                <a:latin typeface="+mj-lt"/>
              </a:rPr>
              <a:t>git+https</a:t>
            </a:r>
            <a:r>
              <a:rPr kumimoji="0" lang="en-GB" sz="2000" b="0" i="0" u="none" strike="noStrike" cap="none" normalizeH="0" baseline="0" noProof="0" dirty="0">
                <a:ln>
                  <a:noFill/>
                </a:ln>
                <a:solidFill>
                  <a:srgbClr val="FFFF00"/>
                </a:solidFill>
                <a:effectLst/>
                <a:latin typeface="+mj-lt"/>
              </a:rPr>
              <a:t>://</a:t>
            </a:r>
            <a:r>
              <a:rPr kumimoji="0" lang="en-GB" sz="2000" b="0" i="0" u="none" strike="noStrike" cap="none" normalizeH="0" baseline="0" noProof="0" dirty="0" err="1">
                <a:ln>
                  <a:noFill/>
                </a:ln>
                <a:solidFill>
                  <a:srgbClr val="FFFF00"/>
                </a:solidFill>
                <a:effectLst/>
                <a:latin typeface="+mj-lt"/>
              </a:rPr>
              <a:t>github.com</a:t>
            </a:r>
            <a:r>
              <a:rPr kumimoji="0" lang="en-GB" sz="2000" b="0" i="0" u="none" strike="noStrike" cap="none" normalizeH="0" baseline="0" noProof="0" dirty="0">
                <a:ln>
                  <a:noFill/>
                </a:ln>
                <a:solidFill>
                  <a:srgbClr val="FFFF00"/>
                </a:solidFill>
                <a:effectLst/>
                <a:latin typeface="+mj-lt"/>
              </a:rPr>
              <a:t>/m-</a:t>
            </a:r>
            <a:r>
              <a:rPr kumimoji="0" lang="en-GB" sz="2000" b="0" i="0" u="none" strike="noStrike" cap="none" normalizeH="0" baseline="0" noProof="0" dirty="0" err="1">
                <a:ln>
                  <a:noFill/>
                </a:ln>
                <a:solidFill>
                  <a:srgbClr val="FFFF00"/>
                </a:solidFill>
                <a:effectLst/>
                <a:latin typeface="+mj-lt"/>
              </a:rPr>
              <a:t>bain</a:t>
            </a:r>
            <a:r>
              <a:rPr kumimoji="0" lang="en-GB" sz="2000" b="0" i="0" u="none" strike="noStrike" cap="none" normalizeH="0" baseline="0" noProof="0" dirty="0">
                <a:ln>
                  <a:noFill/>
                </a:ln>
                <a:solidFill>
                  <a:srgbClr val="FFFF00"/>
                </a:solidFill>
                <a:effectLst/>
                <a:latin typeface="+mj-lt"/>
              </a:rPr>
              <a:t>/</a:t>
            </a:r>
            <a:r>
              <a:rPr kumimoji="0" lang="en-GB" sz="2000" b="0" i="0" u="none" strike="noStrike" cap="none" normalizeH="0" baseline="0" noProof="0" dirty="0" err="1">
                <a:ln>
                  <a:noFill/>
                </a:ln>
                <a:solidFill>
                  <a:srgbClr val="FFFF00"/>
                </a:solidFill>
                <a:effectLst/>
                <a:latin typeface="+mj-lt"/>
              </a:rPr>
              <a:t>whisperx.git</a:t>
            </a:r>
            <a:r>
              <a:rPr kumimoji="0" lang="en-GB" sz="2000" b="0" i="0" u="none" strike="noStrike" cap="none" normalizeH="0" baseline="0" noProof="0" dirty="0">
                <a:ln>
                  <a:noFill/>
                </a:ln>
                <a:solidFill>
                  <a:srgbClr val="FFFF00"/>
                </a:solidFill>
                <a:effectLst/>
                <a:latin typeface="+mj-lt"/>
              </a:rPr>
              <a:t> </a:t>
            </a:r>
          </a:p>
        </p:txBody>
      </p:sp>
    </p:spTree>
    <p:extLst>
      <p:ext uri="{BB962C8B-B14F-4D97-AF65-F5344CB8AC3E}">
        <p14:creationId xmlns:p14="http://schemas.microsoft.com/office/powerpoint/2010/main" val="35338719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06466FE4-5E80-268A-B4E6-BEC5D7C299E6}"/>
              </a:ext>
            </a:extLst>
          </p:cNvPr>
          <p:cNvSpPr>
            <a:spLocks noGrp="1"/>
          </p:cNvSpPr>
          <p:nvPr>
            <p:ph type="title"/>
          </p:nvPr>
        </p:nvSpPr>
        <p:spPr/>
        <p:txBody>
          <a:bodyPr/>
          <a:lstStyle/>
          <a:p>
            <a:r>
              <a:rPr lang="en-GB" dirty="0"/>
              <a:t>Install Whisper</a:t>
            </a:r>
          </a:p>
        </p:txBody>
      </p:sp>
      <p:sp>
        <p:nvSpPr>
          <p:cNvPr id="5" name="Tijdelijke aanduiding voor tekst 4">
            <a:extLst>
              <a:ext uri="{FF2B5EF4-FFF2-40B4-BE49-F238E27FC236}">
                <a16:creationId xmlns:a16="http://schemas.microsoft.com/office/drawing/2014/main" id="{8621A5BF-BA07-BC06-2699-6AD9E465CDD8}"/>
              </a:ext>
            </a:extLst>
          </p:cNvPr>
          <p:cNvSpPr>
            <a:spLocks noGrp="1"/>
          </p:cNvSpPr>
          <p:nvPr>
            <p:ph idx="1"/>
          </p:nvPr>
        </p:nvSpPr>
        <p:spPr>
          <a:xfrm>
            <a:off x="256285" y="1115706"/>
            <a:ext cx="3556352" cy="939971"/>
          </a:xfrm>
        </p:spPr>
        <p:txBody>
          <a:bodyPr anchor="t"/>
          <a:lstStyle/>
          <a:p>
            <a:pPr marL="0" indent="0">
              <a:buNone/>
            </a:pPr>
            <a:r>
              <a:rPr lang="en-GB" sz="2400" dirty="0"/>
              <a:t>Everything with one script</a:t>
            </a:r>
          </a:p>
          <a:p>
            <a:pPr marL="0" indent="0">
              <a:buNone/>
            </a:pPr>
            <a:r>
              <a:rPr lang="en-GB" sz="2400" dirty="0"/>
              <a:t>See this </a:t>
            </a:r>
            <a:r>
              <a:rPr lang="en-GB" sz="2400" dirty="0">
                <a:hlinkClick r:id="rId2"/>
              </a:rPr>
              <a:t>video</a:t>
            </a:r>
            <a:endParaRPr lang="en-GB" sz="2400" dirty="0"/>
          </a:p>
        </p:txBody>
      </p:sp>
      <p:pic>
        <p:nvPicPr>
          <p:cNvPr id="7" name="Afbeelding 6">
            <a:extLst>
              <a:ext uri="{FF2B5EF4-FFF2-40B4-BE49-F238E27FC236}">
                <a16:creationId xmlns:a16="http://schemas.microsoft.com/office/drawing/2014/main" id="{718B4CAB-1A9A-CD01-5792-232AEFE3BF90}"/>
              </a:ext>
            </a:extLst>
          </p:cNvPr>
          <p:cNvPicPr>
            <a:picLocks noChangeAspect="1"/>
          </p:cNvPicPr>
          <p:nvPr/>
        </p:nvPicPr>
        <p:blipFill>
          <a:blip r:embed="rId3"/>
          <a:stretch>
            <a:fillRect/>
          </a:stretch>
        </p:blipFill>
        <p:spPr>
          <a:xfrm>
            <a:off x="3198818" y="1763957"/>
            <a:ext cx="5876324" cy="3314062"/>
          </a:xfrm>
          <a:prstGeom prst="rect">
            <a:avLst/>
          </a:prstGeom>
        </p:spPr>
      </p:pic>
      <p:sp>
        <p:nvSpPr>
          <p:cNvPr id="2" name="Tijdelijke aanduiding voor tekst 4">
            <a:extLst>
              <a:ext uri="{FF2B5EF4-FFF2-40B4-BE49-F238E27FC236}">
                <a16:creationId xmlns:a16="http://schemas.microsoft.com/office/drawing/2014/main" id="{9397B739-9F3D-AA70-A46F-E7E861115718}"/>
              </a:ext>
            </a:extLst>
          </p:cNvPr>
          <p:cNvSpPr txBox="1">
            <a:spLocks/>
          </p:cNvSpPr>
          <p:nvPr/>
        </p:nvSpPr>
        <p:spPr>
          <a:xfrm>
            <a:off x="256285" y="3087823"/>
            <a:ext cx="2914058" cy="976880"/>
          </a:xfrm>
          <a:prstGeom prst="rect">
            <a:avLst/>
          </a:prstGeom>
        </p:spPr>
        <p:txBody>
          <a:bodyPr anchor="t"/>
          <a:lstStyle>
            <a:lvl1pPr marL="0" indent="0" algn="l" defTabSz="457200" rtl="0" eaLnBrk="1" latinLnBrk="0" hangingPunct="1">
              <a:spcBef>
                <a:spcPct val="20000"/>
              </a:spcBef>
              <a:buFont typeface="Arial"/>
              <a:buNone/>
              <a:defRPr sz="2400" b="0" i="0" kern="1200">
                <a:solidFill>
                  <a:schemeClr val="bg1"/>
                </a:solidFill>
                <a:latin typeface="Montserrat" charset="0"/>
                <a:ea typeface="Montserrat" charset="0"/>
                <a:cs typeface="Montserrat" charset="0"/>
              </a:defRPr>
            </a:lvl1pPr>
            <a:lvl2pPr marL="457196" indent="0" algn="l" defTabSz="457200" rtl="0" eaLnBrk="1" latinLnBrk="0" hangingPunct="1">
              <a:spcBef>
                <a:spcPct val="20000"/>
              </a:spcBef>
              <a:buFont typeface="Arial"/>
              <a:buNone/>
              <a:defRPr sz="1800" kern="1200">
                <a:solidFill>
                  <a:schemeClr val="tx1">
                    <a:tint val="75000"/>
                  </a:schemeClr>
                </a:solidFill>
                <a:latin typeface="+mn-lt"/>
                <a:ea typeface="+mn-ea"/>
                <a:cs typeface="+mn-cs"/>
              </a:defRPr>
            </a:lvl2pPr>
            <a:lvl3pPr marL="914391"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3pPr>
            <a:lvl4pPr marL="1371587"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4pPr>
            <a:lvl5pPr marL="1828782"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5pPr>
            <a:lvl6pPr marL="2285978"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173"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368"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563"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r>
              <a:rPr lang="en-GB" dirty="0">
                <a:latin typeface="+mj-lt"/>
              </a:rPr>
              <a:t>Type: </a:t>
            </a:r>
          </a:p>
          <a:p>
            <a:r>
              <a:rPr lang="en-GB" dirty="0" err="1">
                <a:latin typeface="+mj-lt"/>
              </a:rPr>
              <a:t>iex</a:t>
            </a:r>
            <a:r>
              <a:rPr lang="en-GB" dirty="0">
                <a:latin typeface="+mj-lt"/>
              </a:rPr>
              <a:t> (</a:t>
            </a:r>
            <a:r>
              <a:rPr lang="en-GB" dirty="0" err="1">
                <a:latin typeface="+mj-lt"/>
              </a:rPr>
              <a:t>irm</a:t>
            </a:r>
            <a:r>
              <a:rPr lang="en-GB" dirty="0">
                <a:latin typeface="+mj-lt"/>
              </a:rPr>
              <a:t> whisper.tc.ht)</a:t>
            </a:r>
          </a:p>
        </p:txBody>
      </p:sp>
      <p:sp>
        <p:nvSpPr>
          <p:cNvPr id="3" name="Tijdelijke aanduiding voor tekst 4">
            <a:extLst>
              <a:ext uri="{FF2B5EF4-FFF2-40B4-BE49-F238E27FC236}">
                <a16:creationId xmlns:a16="http://schemas.microsoft.com/office/drawing/2014/main" id="{F9EE7CFA-F9E6-CBD5-69D8-22CFB3054818}"/>
              </a:ext>
            </a:extLst>
          </p:cNvPr>
          <p:cNvSpPr txBox="1">
            <a:spLocks/>
          </p:cNvSpPr>
          <p:nvPr/>
        </p:nvSpPr>
        <p:spPr>
          <a:xfrm>
            <a:off x="256285" y="2196622"/>
            <a:ext cx="2914057" cy="593597"/>
          </a:xfrm>
          <a:prstGeom prst="rect">
            <a:avLst/>
          </a:prstGeom>
        </p:spPr>
        <p:txBody>
          <a:bodyPr anchor="t"/>
          <a:lstStyle>
            <a:lvl1pPr marL="0" indent="0" algn="l" defTabSz="457200" rtl="0" eaLnBrk="1" latinLnBrk="0" hangingPunct="1">
              <a:spcBef>
                <a:spcPct val="20000"/>
              </a:spcBef>
              <a:buFont typeface="Arial"/>
              <a:buNone/>
              <a:defRPr sz="2400" b="0" i="0" kern="1200">
                <a:solidFill>
                  <a:schemeClr val="bg1"/>
                </a:solidFill>
                <a:latin typeface="Montserrat" charset="0"/>
                <a:ea typeface="Montserrat" charset="0"/>
                <a:cs typeface="Montserrat" charset="0"/>
              </a:defRPr>
            </a:lvl1pPr>
            <a:lvl2pPr marL="457196" indent="0" algn="l" defTabSz="457200" rtl="0" eaLnBrk="1" latinLnBrk="0" hangingPunct="1">
              <a:spcBef>
                <a:spcPct val="20000"/>
              </a:spcBef>
              <a:buFont typeface="Arial"/>
              <a:buNone/>
              <a:defRPr sz="1800" kern="1200">
                <a:solidFill>
                  <a:schemeClr val="tx1">
                    <a:tint val="75000"/>
                  </a:schemeClr>
                </a:solidFill>
                <a:latin typeface="+mn-lt"/>
                <a:ea typeface="+mn-ea"/>
                <a:cs typeface="+mn-cs"/>
              </a:defRPr>
            </a:lvl2pPr>
            <a:lvl3pPr marL="914391"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3pPr>
            <a:lvl4pPr marL="1371587"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4pPr>
            <a:lvl5pPr marL="1828782"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5pPr>
            <a:lvl6pPr marL="2285978"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173"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368"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563"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r>
              <a:rPr lang="en-GB" sz="3600" dirty="0">
                <a:solidFill>
                  <a:schemeClr val="accent6"/>
                </a:solidFill>
                <a:latin typeface="+mj-lt"/>
              </a:rPr>
              <a:t>OR…</a:t>
            </a:r>
          </a:p>
        </p:txBody>
      </p:sp>
    </p:spTree>
    <p:extLst>
      <p:ext uri="{BB962C8B-B14F-4D97-AF65-F5344CB8AC3E}">
        <p14:creationId xmlns:p14="http://schemas.microsoft.com/office/powerpoint/2010/main" val="2385304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043334E4-2BEB-DE18-50D6-7DB391DB9C0E}"/>
              </a:ext>
            </a:extLst>
          </p:cNvPr>
          <p:cNvSpPr>
            <a:spLocks noGrp="1"/>
          </p:cNvSpPr>
          <p:nvPr>
            <p:ph type="title"/>
          </p:nvPr>
        </p:nvSpPr>
        <p:spPr/>
        <p:txBody>
          <a:bodyPr/>
          <a:lstStyle/>
          <a:p>
            <a:r>
              <a:rPr lang="en-GB" dirty="0"/>
              <a:t>Using Whisper</a:t>
            </a:r>
          </a:p>
        </p:txBody>
      </p:sp>
      <p:sp>
        <p:nvSpPr>
          <p:cNvPr id="5" name="Tijdelijke aanduiding voor tekst 4">
            <a:extLst>
              <a:ext uri="{FF2B5EF4-FFF2-40B4-BE49-F238E27FC236}">
                <a16:creationId xmlns:a16="http://schemas.microsoft.com/office/drawing/2014/main" id="{F8BD114A-1DB9-F7B3-8CE3-750C3FE010ED}"/>
              </a:ext>
            </a:extLst>
          </p:cNvPr>
          <p:cNvSpPr>
            <a:spLocks noGrp="1"/>
          </p:cNvSpPr>
          <p:nvPr>
            <p:ph type="body" idx="1"/>
          </p:nvPr>
        </p:nvSpPr>
        <p:spPr/>
        <p:txBody>
          <a:bodyPr/>
          <a:lstStyle/>
          <a:p>
            <a:r>
              <a:rPr lang="en-GB" dirty="0"/>
              <a:t>Models</a:t>
            </a:r>
          </a:p>
          <a:p>
            <a:r>
              <a:rPr lang="en-GB" dirty="0"/>
              <a:t>Standalone software</a:t>
            </a:r>
          </a:p>
        </p:txBody>
      </p:sp>
    </p:spTree>
    <p:extLst>
      <p:ext uri="{BB962C8B-B14F-4D97-AF65-F5344CB8AC3E}">
        <p14:creationId xmlns:p14="http://schemas.microsoft.com/office/powerpoint/2010/main" val="7924481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BA20DA-33CB-8A27-7663-2B075B65E994}"/>
              </a:ext>
            </a:extLst>
          </p:cNvPr>
          <p:cNvSpPr>
            <a:spLocks noGrp="1"/>
          </p:cNvSpPr>
          <p:nvPr>
            <p:ph type="title"/>
          </p:nvPr>
        </p:nvSpPr>
        <p:spPr/>
        <p:txBody>
          <a:bodyPr/>
          <a:lstStyle/>
          <a:p>
            <a:r>
              <a:rPr lang="en-GB" dirty="0"/>
              <a:t>Using Whisper</a:t>
            </a:r>
          </a:p>
        </p:txBody>
      </p:sp>
      <p:graphicFrame>
        <p:nvGraphicFramePr>
          <p:cNvPr id="4" name="Tijdelijke aanduiding voor inhoud 3">
            <a:extLst>
              <a:ext uri="{FF2B5EF4-FFF2-40B4-BE49-F238E27FC236}">
                <a16:creationId xmlns:a16="http://schemas.microsoft.com/office/drawing/2014/main" id="{BBE0BDC0-3AB1-A777-77C6-79F943D80989}"/>
              </a:ext>
            </a:extLst>
          </p:cNvPr>
          <p:cNvGraphicFramePr>
            <a:graphicFrameLocks noGrp="1"/>
          </p:cNvGraphicFramePr>
          <p:nvPr>
            <p:ph idx="1"/>
            <p:extLst>
              <p:ext uri="{D42A27DB-BD31-4B8C-83A1-F6EECF244321}">
                <p14:modId xmlns:p14="http://schemas.microsoft.com/office/powerpoint/2010/main" val="2755492991"/>
              </p:ext>
            </p:extLst>
          </p:nvPr>
        </p:nvGraphicFramePr>
        <p:xfrm>
          <a:off x="310896" y="1395984"/>
          <a:ext cx="8540496" cy="3379697"/>
        </p:xfrm>
        <a:graphic>
          <a:graphicData uri="http://schemas.openxmlformats.org/drawingml/2006/table">
            <a:tbl>
              <a:tblPr/>
              <a:tblGrid>
                <a:gridCol w="1356360">
                  <a:extLst>
                    <a:ext uri="{9D8B030D-6E8A-4147-A177-3AD203B41FA5}">
                      <a16:colId xmlns:a16="http://schemas.microsoft.com/office/drawing/2014/main" val="2245852491"/>
                    </a:ext>
                  </a:extLst>
                </a:gridCol>
                <a:gridCol w="1490472">
                  <a:extLst>
                    <a:ext uri="{9D8B030D-6E8A-4147-A177-3AD203B41FA5}">
                      <a16:colId xmlns:a16="http://schemas.microsoft.com/office/drawing/2014/main" val="3349431209"/>
                    </a:ext>
                  </a:extLst>
                </a:gridCol>
                <a:gridCol w="1423416">
                  <a:extLst>
                    <a:ext uri="{9D8B030D-6E8A-4147-A177-3AD203B41FA5}">
                      <a16:colId xmlns:a16="http://schemas.microsoft.com/office/drawing/2014/main" val="3279884557"/>
                    </a:ext>
                  </a:extLst>
                </a:gridCol>
                <a:gridCol w="1423416">
                  <a:extLst>
                    <a:ext uri="{9D8B030D-6E8A-4147-A177-3AD203B41FA5}">
                      <a16:colId xmlns:a16="http://schemas.microsoft.com/office/drawing/2014/main" val="1940411154"/>
                    </a:ext>
                  </a:extLst>
                </a:gridCol>
                <a:gridCol w="1423416">
                  <a:extLst>
                    <a:ext uri="{9D8B030D-6E8A-4147-A177-3AD203B41FA5}">
                      <a16:colId xmlns:a16="http://schemas.microsoft.com/office/drawing/2014/main" val="693790621"/>
                    </a:ext>
                  </a:extLst>
                </a:gridCol>
                <a:gridCol w="1423416">
                  <a:extLst>
                    <a:ext uri="{9D8B030D-6E8A-4147-A177-3AD203B41FA5}">
                      <a16:colId xmlns:a16="http://schemas.microsoft.com/office/drawing/2014/main" val="987074872"/>
                    </a:ext>
                  </a:extLst>
                </a:gridCol>
              </a:tblGrid>
              <a:tr h="763157">
                <a:tc>
                  <a:txBody>
                    <a:bodyPr/>
                    <a:lstStyle/>
                    <a:p>
                      <a:pPr algn="ctr"/>
                      <a:r>
                        <a:rPr lang="en-GB" noProof="0" dirty="0">
                          <a:solidFill>
                            <a:schemeClr val="tx1"/>
                          </a:solidFill>
                        </a:rPr>
                        <a:t>Size</a:t>
                      </a:r>
                      <a:br>
                        <a:rPr lang="en-GB" noProof="0" dirty="0">
                          <a:solidFill>
                            <a:schemeClr val="tx1"/>
                          </a:solidFill>
                        </a:rPr>
                      </a:br>
                      <a:endParaRPr lang="en-GB" noProof="0" dirty="0">
                        <a:solidFill>
                          <a:schemeClr val="tx1"/>
                        </a:solidFill>
                      </a:endParaRPr>
                    </a:p>
                  </a:txBody>
                  <a:tcPr anchor="ctr">
                    <a:lnL>
                      <a:noFill/>
                    </a:lnL>
                    <a:lnR>
                      <a:noFill/>
                    </a:lnR>
                    <a:lnT>
                      <a:noFill/>
                    </a:lnT>
                    <a:lnB>
                      <a:noFill/>
                    </a:lnB>
                    <a:solidFill>
                      <a:schemeClr val="bg2"/>
                    </a:solidFill>
                  </a:tcPr>
                </a:tc>
                <a:tc>
                  <a:txBody>
                    <a:bodyPr/>
                    <a:lstStyle/>
                    <a:p>
                      <a:pPr algn="ctr"/>
                      <a:r>
                        <a:rPr lang="en-GB" noProof="0" dirty="0">
                          <a:solidFill>
                            <a:schemeClr val="tx1"/>
                          </a:solidFill>
                        </a:rPr>
                        <a:t>#Parameters</a:t>
                      </a:r>
                      <a:br>
                        <a:rPr lang="en-GB" noProof="0" dirty="0">
                          <a:solidFill>
                            <a:schemeClr val="tx1"/>
                          </a:solidFill>
                        </a:rPr>
                      </a:br>
                      <a:endParaRPr lang="en-GB" noProof="0" dirty="0">
                        <a:solidFill>
                          <a:schemeClr val="tx1"/>
                        </a:solidFill>
                      </a:endParaRPr>
                    </a:p>
                  </a:txBody>
                  <a:tcPr anchor="ctr">
                    <a:lnL>
                      <a:noFill/>
                    </a:lnL>
                    <a:lnR>
                      <a:noFill/>
                    </a:lnR>
                    <a:lnT>
                      <a:noFill/>
                    </a:lnT>
                    <a:lnB>
                      <a:noFill/>
                    </a:lnB>
                    <a:solidFill>
                      <a:schemeClr val="bg2"/>
                    </a:solidFill>
                  </a:tcPr>
                </a:tc>
                <a:tc>
                  <a:txBody>
                    <a:bodyPr/>
                    <a:lstStyle/>
                    <a:p>
                      <a:pPr algn="ctr"/>
                      <a:r>
                        <a:rPr lang="en-GB" noProof="0" dirty="0">
                          <a:solidFill>
                            <a:schemeClr val="tx1"/>
                          </a:solidFill>
                        </a:rPr>
                        <a:t>English-only model</a:t>
                      </a:r>
                    </a:p>
                  </a:txBody>
                  <a:tcPr anchor="ctr">
                    <a:lnL>
                      <a:noFill/>
                    </a:lnL>
                    <a:lnR>
                      <a:noFill/>
                    </a:lnR>
                    <a:lnT>
                      <a:noFill/>
                    </a:lnT>
                    <a:lnB>
                      <a:noFill/>
                    </a:lnB>
                    <a:solidFill>
                      <a:schemeClr val="bg2"/>
                    </a:solidFill>
                  </a:tcPr>
                </a:tc>
                <a:tc>
                  <a:txBody>
                    <a:bodyPr/>
                    <a:lstStyle/>
                    <a:p>
                      <a:pPr algn="ctr"/>
                      <a:r>
                        <a:rPr lang="en-GB" noProof="0" dirty="0">
                          <a:solidFill>
                            <a:schemeClr val="tx1"/>
                          </a:solidFill>
                        </a:rPr>
                        <a:t>Multilingual model</a:t>
                      </a:r>
                    </a:p>
                  </a:txBody>
                  <a:tcPr anchor="ctr">
                    <a:lnL>
                      <a:noFill/>
                    </a:lnL>
                    <a:lnR>
                      <a:noFill/>
                    </a:lnR>
                    <a:lnT>
                      <a:noFill/>
                    </a:lnT>
                    <a:lnB>
                      <a:noFill/>
                    </a:lnB>
                    <a:solidFill>
                      <a:schemeClr val="bg2"/>
                    </a:solidFill>
                  </a:tcPr>
                </a:tc>
                <a:tc>
                  <a:txBody>
                    <a:bodyPr/>
                    <a:lstStyle/>
                    <a:p>
                      <a:pPr algn="ctr"/>
                      <a:r>
                        <a:rPr lang="en-GB" noProof="0" dirty="0">
                          <a:solidFill>
                            <a:schemeClr val="tx1"/>
                          </a:solidFill>
                        </a:rPr>
                        <a:t>Required VRAM</a:t>
                      </a:r>
                    </a:p>
                  </a:txBody>
                  <a:tcPr anchor="ctr">
                    <a:lnL>
                      <a:noFill/>
                    </a:lnL>
                    <a:lnR>
                      <a:noFill/>
                    </a:lnR>
                    <a:lnT>
                      <a:noFill/>
                    </a:lnT>
                    <a:lnB>
                      <a:noFill/>
                    </a:lnB>
                    <a:solidFill>
                      <a:schemeClr val="bg2"/>
                    </a:solidFill>
                  </a:tcPr>
                </a:tc>
                <a:tc>
                  <a:txBody>
                    <a:bodyPr/>
                    <a:lstStyle/>
                    <a:p>
                      <a:pPr algn="ctr"/>
                      <a:r>
                        <a:rPr lang="en-GB" noProof="0" dirty="0">
                          <a:solidFill>
                            <a:schemeClr val="tx1"/>
                          </a:solidFill>
                        </a:rPr>
                        <a:t>Relative speed</a:t>
                      </a:r>
                    </a:p>
                  </a:txBody>
                  <a:tcPr anchor="ctr">
                    <a:lnL>
                      <a:noFill/>
                    </a:lnL>
                    <a:lnR>
                      <a:noFill/>
                    </a:lnR>
                    <a:lnT>
                      <a:noFill/>
                    </a:lnT>
                    <a:lnB>
                      <a:noFill/>
                    </a:lnB>
                    <a:solidFill>
                      <a:schemeClr val="bg2"/>
                    </a:solidFill>
                  </a:tcPr>
                </a:tc>
                <a:extLst>
                  <a:ext uri="{0D108BD9-81ED-4DB2-BD59-A6C34878D82A}">
                    <a16:rowId xmlns:a16="http://schemas.microsoft.com/office/drawing/2014/main" val="2223831124"/>
                  </a:ext>
                </a:extLst>
              </a:tr>
              <a:tr h="436090">
                <a:tc>
                  <a:txBody>
                    <a:bodyPr/>
                    <a:lstStyle/>
                    <a:p>
                      <a:pPr algn="ctr"/>
                      <a:r>
                        <a:rPr lang="en-GB" noProof="0" dirty="0">
                          <a:solidFill>
                            <a:schemeClr val="bg1"/>
                          </a:solidFill>
                        </a:rPr>
                        <a:t>tiny</a:t>
                      </a:r>
                    </a:p>
                  </a:txBody>
                  <a:tcPr anchor="ctr">
                    <a:lnL>
                      <a:noFill/>
                    </a:lnL>
                    <a:lnR>
                      <a:noFill/>
                    </a:lnR>
                    <a:lnT>
                      <a:noFill/>
                    </a:lnT>
                    <a:lnB>
                      <a:noFill/>
                    </a:lnB>
                  </a:tcPr>
                </a:tc>
                <a:tc>
                  <a:txBody>
                    <a:bodyPr/>
                    <a:lstStyle/>
                    <a:p>
                      <a:pPr algn="ctr"/>
                      <a:r>
                        <a:rPr lang="en-GB" noProof="0" dirty="0">
                          <a:solidFill>
                            <a:schemeClr val="bg1"/>
                          </a:solidFill>
                        </a:rPr>
                        <a:t>39 M</a:t>
                      </a:r>
                    </a:p>
                  </a:txBody>
                  <a:tcPr anchor="ctr">
                    <a:lnL>
                      <a:noFill/>
                    </a:lnL>
                    <a:lnR>
                      <a:noFill/>
                    </a:lnR>
                    <a:lnT>
                      <a:noFill/>
                    </a:lnT>
                    <a:lnB>
                      <a:noFill/>
                    </a:lnB>
                  </a:tcPr>
                </a:tc>
                <a:tc>
                  <a:txBody>
                    <a:bodyPr/>
                    <a:lstStyle/>
                    <a:p>
                      <a:pPr algn="ctr"/>
                      <a:r>
                        <a:rPr lang="en-GB" noProof="0" dirty="0" err="1">
                          <a:solidFill>
                            <a:schemeClr val="bg1"/>
                          </a:solidFill>
                        </a:rPr>
                        <a:t>tiny.en</a:t>
                      </a:r>
                      <a:endParaRPr lang="en-GB" noProof="0" dirty="0">
                        <a:solidFill>
                          <a:schemeClr val="bg1"/>
                        </a:solidFill>
                      </a:endParaRPr>
                    </a:p>
                  </a:txBody>
                  <a:tcPr anchor="ctr">
                    <a:lnL>
                      <a:noFill/>
                    </a:lnL>
                    <a:lnR>
                      <a:noFill/>
                    </a:lnR>
                    <a:lnT>
                      <a:noFill/>
                    </a:lnT>
                    <a:lnB>
                      <a:noFill/>
                    </a:lnB>
                  </a:tcPr>
                </a:tc>
                <a:tc>
                  <a:txBody>
                    <a:bodyPr/>
                    <a:lstStyle/>
                    <a:p>
                      <a:pPr algn="ctr"/>
                      <a:r>
                        <a:rPr lang="en-GB" noProof="0" dirty="0">
                          <a:solidFill>
                            <a:schemeClr val="bg1"/>
                          </a:solidFill>
                        </a:rPr>
                        <a:t>tiny</a:t>
                      </a:r>
                    </a:p>
                  </a:txBody>
                  <a:tcPr anchor="ctr">
                    <a:lnL>
                      <a:noFill/>
                    </a:lnL>
                    <a:lnR>
                      <a:noFill/>
                    </a:lnR>
                    <a:lnT>
                      <a:noFill/>
                    </a:lnT>
                    <a:lnB>
                      <a:noFill/>
                    </a:lnB>
                  </a:tcPr>
                </a:tc>
                <a:tc>
                  <a:txBody>
                    <a:bodyPr/>
                    <a:lstStyle/>
                    <a:p>
                      <a:pPr algn="ctr"/>
                      <a:r>
                        <a:rPr lang="en-GB" noProof="0" dirty="0">
                          <a:solidFill>
                            <a:schemeClr val="bg1"/>
                          </a:solidFill>
                        </a:rPr>
                        <a:t>~1 GB</a:t>
                      </a:r>
                    </a:p>
                  </a:txBody>
                  <a:tcPr anchor="ctr">
                    <a:lnL>
                      <a:noFill/>
                    </a:lnL>
                    <a:lnR>
                      <a:noFill/>
                    </a:lnR>
                    <a:lnT>
                      <a:noFill/>
                    </a:lnT>
                    <a:lnB>
                      <a:noFill/>
                    </a:lnB>
                  </a:tcPr>
                </a:tc>
                <a:tc>
                  <a:txBody>
                    <a:bodyPr/>
                    <a:lstStyle/>
                    <a:p>
                      <a:pPr algn="ctr"/>
                      <a:r>
                        <a:rPr lang="en-GB" noProof="0" dirty="0">
                          <a:solidFill>
                            <a:schemeClr val="bg1"/>
                          </a:solidFill>
                        </a:rPr>
                        <a:t>~32x</a:t>
                      </a:r>
                    </a:p>
                  </a:txBody>
                  <a:tcPr anchor="ctr">
                    <a:lnL>
                      <a:noFill/>
                    </a:lnL>
                    <a:lnR>
                      <a:noFill/>
                    </a:lnR>
                    <a:lnT>
                      <a:noFill/>
                    </a:lnT>
                    <a:lnB>
                      <a:noFill/>
                    </a:lnB>
                  </a:tcPr>
                </a:tc>
                <a:extLst>
                  <a:ext uri="{0D108BD9-81ED-4DB2-BD59-A6C34878D82A}">
                    <a16:rowId xmlns:a16="http://schemas.microsoft.com/office/drawing/2014/main" val="3806655377"/>
                  </a:ext>
                </a:extLst>
              </a:tr>
              <a:tr h="436090">
                <a:tc>
                  <a:txBody>
                    <a:bodyPr/>
                    <a:lstStyle/>
                    <a:p>
                      <a:pPr algn="ctr"/>
                      <a:r>
                        <a:rPr lang="en-GB" noProof="0" dirty="0">
                          <a:solidFill>
                            <a:schemeClr val="bg1"/>
                          </a:solidFill>
                        </a:rPr>
                        <a:t>base</a:t>
                      </a:r>
                    </a:p>
                  </a:txBody>
                  <a:tcPr anchor="ctr">
                    <a:lnL>
                      <a:noFill/>
                    </a:lnL>
                    <a:lnR>
                      <a:noFill/>
                    </a:lnR>
                    <a:lnT>
                      <a:noFill/>
                    </a:lnT>
                    <a:lnB>
                      <a:noFill/>
                    </a:lnB>
                  </a:tcPr>
                </a:tc>
                <a:tc>
                  <a:txBody>
                    <a:bodyPr/>
                    <a:lstStyle/>
                    <a:p>
                      <a:pPr algn="ctr"/>
                      <a:r>
                        <a:rPr lang="en-GB" noProof="0" dirty="0">
                          <a:solidFill>
                            <a:schemeClr val="bg1"/>
                          </a:solidFill>
                        </a:rPr>
                        <a:t>74 M</a:t>
                      </a:r>
                    </a:p>
                  </a:txBody>
                  <a:tcPr anchor="ctr">
                    <a:lnL>
                      <a:noFill/>
                    </a:lnL>
                    <a:lnR>
                      <a:noFill/>
                    </a:lnR>
                    <a:lnT>
                      <a:noFill/>
                    </a:lnT>
                    <a:lnB>
                      <a:noFill/>
                    </a:lnB>
                  </a:tcPr>
                </a:tc>
                <a:tc>
                  <a:txBody>
                    <a:bodyPr/>
                    <a:lstStyle/>
                    <a:p>
                      <a:pPr algn="ctr"/>
                      <a:r>
                        <a:rPr lang="en-GB" noProof="0" dirty="0" err="1">
                          <a:solidFill>
                            <a:schemeClr val="bg1"/>
                          </a:solidFill>
                        </a:rPr>
                        <a:t>base.en</a:t>
                      </a:r>
                      <a:endParaRPr lang="en-GB" noProof="0" dirty="0">
                        <a:solidFill>
                          <a:schemeClr val="bg1"/>
                        </a:solidFill>
                      </a:endParaRPr>
                    </a:p>
                  </a:txBody>
                  <a:tcPr anchor="ctr">
                    <a:lnL>
                      <a:noFill/>
                    </a:lnL>
                    <a:lnR>
                      <a:noFill/>
                    </a:lnR>
                    <a:lnT>
                      <a:noFill/>
                    </a:lnT>
                    <a:lnB>
                      <a:noFill/>
                    </a:lnB>
                  </a:tcPr>
                </a:tc>
                <a:tc>
                  <a:txBody>
                    <a:bodyPr/>
                    <a:lstStyle/>
                    <a:p>
                      <a:pPr algn="ctr"/>
                      <a:r>
                        <a:rPr lang="en-GB" noProof="0" dirty="0">
                          <a:solidFill>
                            <a:schemeClr val="bg1"/>
                          </a:solidFill>
                        </a:rPr>
                        <a:t>base</a:t>
                      </a:r>
                    </a:p>
                  </a:txBody>
                  <a:tcPr anchor="ctr">
                    <a:lnL>
                      <a:noFill/>
                    </a:lnL>
                    <a:lnR>
                      <a:noFill/>
                    </a:lnR>
                    <a:lnT>
                      <a:noFill/>
                    </a:lnT>
                    <a:lnB>
                      <a:noFill/>
                    </a:lnB>
                  </a:tcPr>
                </a:tc>
                <a:tc>
                  <a:txBody>
                    <a:bodyPr/>
                    <a:lstStyle/>
                    <a:p>
                      <a:pPr algn="ctr"/>
                      <a:r>
                        <a:rPr lang="en-GB" noProof="0" dirty="0">
                          <a:solidFill>
                            <a:schemeClr val="bg1"/>
                          </a:solidFill>
                        </a:rPr>
                        <a:t>~1 GB</a:t>
                      </a:r>
                    </a:p>
                  </a:txBody>
                  <a:tcPr anchor="ctr">
                    <a:lnL>
                      <a:noFill/>
                    </a:lnL>
                    <a:lnR>
                      <a:noFill/>
                    </a:lnR>
                    <a:lnT>
                      <a:noFill/>
                    </a:lnT>
                    <a:lnB>
                      <a:noFill/>
                    </a:lnB>
                  </a:tcPr>
                </a:tc>
                <a:tc>
                  <a:txBody>
                    <a:bodyPr/>
                    <a:lstStyle/>
                    <a:p>
                      <a:pPr algn="ctr"/>
                      <a:r>
                        <a:rPr lang="en-GB" noProof="0" dirty="0">
                          <a:solidFill>
                            <a:schemeClr val="bg1"/>
                          </a:solidFill>
                        </a:rPr>
                        <a:t>~16x</a:t>
                      </a:r>
                    </a:p>
                  </a:txBody>
                  <a:tcPr anchor="ctr">
                    <a:lnL>
                      <a:noFill/>
                    </a:lnL>
                    <a:lnR>
                      <a:noFill/>
                    </a:lnR>
                    <a:lnT>
                      <a:noFill/>
                    </a:lnT>
                    <a:lnB>
                      <a:noFill/>
                    </a:lnB>
                  </a:tcPr>
                </a:tc>
                <a:extLst>
                  <a:ext uri="{0D108BD9-81ED-4DB2-BD59-A6C34878D82A}">
                    <a16:rowId xmlns:a16="http://schemas.microsoft.com/office/drawing/2014/main" val="2621669185"/>
                  </a:ext>
                </a:extLst>
              </a:tr>
              <a:tr h="436090">
                <a:tc>
                  <a:txBody>
                    <a:bodyPr/>
                    <a:lstStyle/>
                    <a:p>
                      <a:pPr algn="ctr"/>
                      <a:r>
                        <a:rPr lang="en-GB" noProof="0" dirty="0">
                          <a:solidFill>
                            <a:schemeClr val="bg1"/>
                          </a:solidFill>
                        </a:rPr>
                        <a:t>small</a:t>
                      </a:r>
                    </a:p>
                  </a:txBody>
                  <a:tcPr anchor="ctr">
                    <a:lnL>
                      <a:noFill/>
                    </a:lnL>
                    <a:lnR>
                      <a:noFill/>
                    </a:lnR>
                    <a:lnT>
                      <a:noFill/>
                    </a:lnT>
                    <a:lnB>
                      <a:noFill/>
                    </a:lnB>
                  </a:tcPr>
                </a:tc>
                <a:tc>
                  <a:txBody>
                    <a:bodyPr/>
                    <a:lstStyle/>
                    <a:p>
                      <a:pPr algn="ctr"/>
                      <a:r>
                        <a:rPr lang="en-GB" noProof="0" dirty="0">
                          <a:solidFill>
                            <a:schemeClr val="bg1"/>
                          </a:solidFill>
                        </a:rPr>
                        <a:t>244 M</a:t>
                      </a:r>
                    </a:p>
                  </a:txBody>
                  <a:tcPr anchor="ctr">
                    <a:lnL>
                      <a:noFill/>
                    </a:lnL>
                    <a:lnR>
                      <a:noFill/>
                    </a:lnR>
                    <a:lnT>
                      <a:noFill/>
                    </a:lnT>
                    <a:lnB>
                      <a:noFill/>
                    </a:lnB>
                  </a:tcPr>
                </a:tc>
                <a:tc>
                  <a:txBody>
                    <a:bodyPr/>
                    <a:lstStyle/>
                    <a:p>
                      <a:pPr algn="ctr"/>
                      <a:r>
                        <a:rPr lang="en-GB" noProof="0" dirty="0" err="1">
                          <a:solidFill>
                            <a:schemeClr val="bg1"/>
                          </a:solidFill>
                        </a:rPr>
                        <a:t>small.en</a:t>
                      </a:r>
                      <a:endParaRPr lang="en-GB" noProof="0" dirty="0">
                        <a:solidFill>
                          <a:schemeClr val="bg1"/>
                        </a:solidFill>
                      </a:endParaRPr>
                    </a:p>
                  </a:txBody>
                  <a:tcPr anchor="ctr">
                    <a:lnL>
                      <a:noFill/>
                    </a:lnL>
                    <a:lnR>
                      <a:noFill/>
                    </a:lnR>
                    <a:lnT>
                      <a:noFill/>
                    </a:lnT>
                    <a:lnB>
                      <a:noFill/>
                    </a:lnB>
                  </a:tcPr>
                </a:tc>
                <a:tc>
                  <a:txBody>
                    <a:bodyPr/>
                    <a:lstStyle/>
                    <a:p>
                      <a:pPr algn="ctr"/>
                      <a:r>
                        <a:rPr lang="en-GB" noProof="0" dirty="0">
                          <a:solidFill>
                            <a:schemeClr val="bg1"/>
                          </a:solidFill>
                        </a:rPr>
                        <a:t>small</a:t>
                      </a:r>
                    </a:p>
                  </a:txBody>
                  <a:tcPr anchor="ctr">
                    <a:lnL>
                      <a:noFill/>
                    </a:lnL>
                    <a:lnR>
                      <a:noFill/>
                    </a:lnR>
                    <a:lnT>
                      <a:noFill/>
                    </a:lnT>
                    <a:lnB>
                      <a:noFill/>
                    </a:lnB>
                  </a:tcPr>
                </a:tc>
                <a:tc>
                  <a:txBody>
                    <a:bodyPr/>
                    <a:lstStyle/>
                    <a:p>
                      <a:pPr algn="ctr"/>
                      <a:r>
                        <a:rPr lang="en-GB" noProof="0" dirty="0">
                          <a:solidFill>
                            <a:schemeClr val="bg1"/>
                          </a:solidFill>
                        </a:rPr>
                        <a:t>~2 GB</a:t>
                      </a:r>
                    </a:p>
                  </a:txBody>
                  <a:tcPr anchor="ctr">
                    <a:lnL>
                      <a:noFill/>
                    </a:lnL>
                    <a:lnR>
                      <a:noFill/>
                    </a:lnR>
                    <a:lnT>
                      <a:noFill/>
                    </a:lnT>
                    <a:lnB>
                      <a:noFill/>
                    </a:lnB>
                  </a:tcPr>
                </a:tc>
                <a:tc>
                  <a:txBody>
                    <a:bodyPr/>
                    <a:lstStyle/>
                    <a:p>
                      <a:pPr algn="ctr"/>
                      <a:r>
                        <a:rPr lang="en-GB" noProof="0" dirty="0">
                          <a:solidFill>
                            <a:schemeClr val="bg1"/>
                          </a:solidFill>
                        </a:rPr>
                        <a:t>~6x</a:t>
                      </a:r>
                    </a:p>
                  </a:txBody>
                  <a:tcPr anchor="ctr">
                    <a:lnL>
                      <a:noFill/>
                    </a:lnL>
                    <a:lnR>
                      <a:noFill/>
                    </a:lnR>
                    <a:lnT>
                      <a:noFill/>
                    </a:lnT>
                    <a:lnB>
                      <a:noFill/>
                    </a:lnB>
                  </a:tcPr>
                </a:tc>
                <a:extLst>
                  <a:ext uri="{0D108BD9-81ED-4DB2-BD59-A6C34878D82A}">
                    <a16:rowId xmlns:a16="http://schemas.microsoft.com/office/drawing/2014/main" val="439567309"/>
                  </a:ext>
                </a:extLst>
              </a:tr>
              <a:tr h="436090">
                <a:tc>
                  <a:txBody>
                    <a:bodyPr/>
                    <a:lstStyle/>
                    <a:p>
                      <a:pPr algn="ctr"/>
                      <a:r>
                        <a:rPr lang="en-GB" noProof="0" dirty="0">
                          <a:solidFill>
                            <a:schemeClr val="bg1"/>
                          </a:solidFill>
                        </a:rPr>
                        <a:t>medium</a:t>
                      </a:r>
                    </a:p>
                  </a:txBody>
                  <a:tcPr anchor="ctr">
                    <a:lnL>
                      <a:noFill/>
                    </a:lnL>
                    <a:lnR>
                      <a:noFill/>
                    </a:lnR>
                    <a:lnT>
                      <a:noFill/>
                    </a:lnT>
                    <a:lnB>
                      <a:noFill/>
                    </a:lnB>
                  </a:tcPr>
                </a:tc>
                <a:tc>
                  <a:txBody>
                    <a:bodyPr/>
                    <a:lstStyle/>
                    <a:p>
                      <a:pPr algn="ctr"/>
                      <a:r>
                        <a:rPr lang="en-GB" noProof="0" dirty="0">
                          <a:solidFill>
                            <a:schemeClr val="bg1"/>
                          </a:solidFill>
                        </a:rPr>
                        <a:t>769 M</a:t>
                      </a:r>
                    </a:p>
                  </a:txBody>
                  <a:tcPr anchor="ctr">
                    <a:lnL>
                      <a:noFill/>
                    </a:lnL>
                    <a:lnR>
                      <a:noFill/>
                    </a:lnR>
                    <a:lnT>
                      <a:noFill/>
                    </a:lnT>
                    <a:lnB>
                      <a:noFill/>
                    </a:lnB>
                  </a:tcPr>
                </a:tc>
                <a:tc>
                  <a:txBody>
                    <a:bodyPr/>
                    <a:lstStyle/>
                    <a:p>
                      <a:pPr algn="ctr"/>
                      <a:r>
                        <a:rPr lang="en-GB" noProof="0" dirty="0" err="1">
                          <a:solidFill>
                            <a:schemeClr val="bg1"/>
                          </a:solidFill>
                        </a:rPr>
                        <a:t>medium.en</a:t>
                      </a:r>
                      <a:endParaRPr lang="en-GB" noProof="0" dirty="0">
                        <a:solidFill>
                          <a:schemeClr val="bg1"/>
                        </a:solidFill>
                      </a:endParaRPr>
                    </a:p>
                  </a:txBody>
                  <a:tcPr anchor="ctr">
                    <a:lnL>
                      <a:noFill/>
                    </a:lnL>
                    <a:lnR>
                      <a:noFill/>
                    </a:lnR>
                    <a:lnT>
                      <a:noFill/>
                    </a:lnT>
                    <a:lnB>
                      <a:noFill/>
                    </a:lnB>
                  </a:tcPr>
                </a:tc>
                <a:tc>
                  <a:txBody>
                    <a:bodyPr/>
                    <a:lstStyle/>
                    <a:p>
                      <a:pPr algn="ctr"/>
                      <a:r>
                        <a:rPr lang="en-GB" noProof="0" dirty="0">
                          <a:solidFill>
                            <a:schemeClr val="bg1"/>
                          </a:solidFill>
                        </a:rPr>
                        <a:t>medium</a:t>
                      </a:r>
                    </a:p>
                  </a:txBody>
                  <a:tcPr anchor="ctr">
                    <a:lnL>
                      <a:noFill/>
                    </a:lnL>
                    <a:lnR>
                      <a:noFill/>
                    </a:lnR>
                    <a:lnT>
                      <a:noFill/>
                    </a:lnT>
                    <a:lnB>
                      <a:noFill/>
                    </a:lnB>
                  </a:tcPr>
                </a:tc>
                <a:tc>
                  <a:txBody>
                    <a:bodyPr/>
                    <a:lstStyle/>
                    <a:p>
                      <a:pPr algn="ctr"/>
                      <a:r>
                        <a:rPr lang="en-GB" noProof="0" dirty="0">
                          <a:solidFill>
                            <a:schemeClr val="bg1"/>
                          </a:solidFill>
                        </a:rPr>
                        <a:t>~5 GB</a:t>
                      </a:r>
                    </a:p>
                  </a:txBody>
                  <a:tcPr anchor="ctr">
                    <a:lnL>
                      <a:noFill/>
                    </a:lnL>
                    <a:lnR>
                      <a:noFill/>
                    </a:lnR>
                    <a:lnT>
                      <a:noFill/>
                    </a:lnT>
                    <a:lnB>
                      <a:noFill/>
                    </a:lnB>
                  </a:tcPr>
                </a:tc>
                <a:tc>
                  <a:txBody>
                    <a:bodyPr/>
                    <a:lstStyle/>
                    <a:p>
                      <a:pPr algn="ctr"/>
                      <a:r>
                        <a:rPr lang="en-GB" noProof="0" dirty="0">
                          <a:solidFill>
                            <a:schemeClr val="bg1"/>
                          </a:solidFill>
                        </a:rPr>
                        <a:t>~2x</a:t>
                      </a:r>
                    </a:p>
                  </a:txBody>
                  <a:tcPr anchor="ctr">
                    <a:lnL>
                      <a:noFill/>
                    </a:lnL>
                    <a:lnR>
                      <a:noFill/>
                    </a:lnR>
                    <a:lnT>
                      <a:noFill/>
                    </a:lnT>
                    <a:lnB>
                      <a:noFill/>
                    </a:lnB>
                  </a:tcPr>
                </a:tc>
                <a:extLst>
                  <a:ext uri="{0D108BD9-81ED-4DB2-BD59-A6C34878D82A}">
                    <a16:rowId xmlns:a16="http://schemas.microsoft.com/office/drawing/2014/main" val="3560129564"/>
                  </a:ext>
                </a:extLst>
              </a:tr>
              <a:tr h="436090">
                <a:tc>
                  <a:txBody>
                    <a:bodyPr/>
                    <a:lstStyle/>
                    <a:p>
                      <a:pPr algn="ctr"/>
                      <a:r>
                        <a:rPr lang="en-GB" noProof="0" dirty="0">
                          <a:solidFill>
                            <a:schemeClr val="bg1"/>
                          </a:solidFill>
                        </a:rPr>
                        <a:t>large-v2</a:t>
                      </a:r>
                    </a:p>
                  </a:txBody>
                  <a:tcPr anchor="ctr">
                    <a:lnL>
                      <a:noFill/>
                    </a:lnL>
                    <a:lnR>
                      <a:noFill/>
                    </a:lnR>
                    <a:lnT>
                      <a:noFill/>
                    </a:lnT>
                    <a:lnB>
                      <a:noFill/>
                    </a:lnB>
                  </a:tcPr>
                </a:tc>
                <a:tc>
                  <a:txBody>
                    <a:bodyPr/>
                    <a:lstStyle/>
                    <a:p>
                      <a:pPr algn="ctr"/>
                      <a:r>
                        <a:rPr lang="en-GB" noProof="0" dirty="0">
                          <a:solidFill>
                            <a:schemeClr val="bg1"/>
                          </a:solidFill>
                        </a:rPr>
                        <a:t>1550 M</a:t>
                      </a:r>
                    </a:p>
                  </a:txBody>
                  <a:tcPr anchor="ctr">
                    <a:lnL>
                      <a:noFill/>
                    </a:lnL>
                    <a:lnR>
                      <a:noFill/>
                    </a:lnR>
                    <a:lnT>
                      <a:noFill/>
                    </a:lnT>
                    <a:lnB>
                      <a:noFill/>
                    </a:lnB>
                  </a:tcPr>
                </a:tc>
                <a:tc>
                  <a:txBody>
                    <a:bodyPr/>
                    <a:lstStyle/>
                    <a:p>
                      <a:pPr algn="ctr"/>
                      <a:r>
                        <a:rPr lang="en-GB" noProof="0" dirty="0">
                          <a:solidFill>
                            <a:schemeClr val="bg1"/>
                          </a:solidFill>
                        </a:rPr>
                        <a:t>N/A</a:t>
                      </a:r>
                    </a:p>
                  </a:txBody>
                  <a:tcPr anchor="ctr">
                    <a:lnL>
                      <a:noFill/>
                    </a:lnL>
                    <a:lnR>
                      <a:noFill/>
                    </a:lnR>
                    <a:lnT>
                      <a:noFill/>
                    </a:lnT>
                    <a:lnB>
                      <a:noFill/>
                    </a:lnB>
                  </a:tcPr>
                </a:tc>
                <a:tc>
                  <a:txBody>
                    <a:bodyPr/>
                    <a:lstStyle/>
                    <a:p>
                      <a:pPr algn="ctr"/>
                      <a:r>
                        <a:rPr lang="en-GB" noProof="0" dirty="0">
                          <a:solidFill>
                            <a:schemeClr val="bg1"/>
                          </a:solidFill>
                        </a:rPr>
                        <a:t>large</a:t>
                      </a:r>
                    </a:p>
                  </a:txBody>
                  <a:tcPr anchor="ctr">
                    <a:lnL>
                      <a:noFill/>
                    </a:lnL>
                    <a:lnR>
                      <a:noFill/>
                    </a:lnR>
                    <a:lnT>
                      <a:noFill/>
                    </a:lnT>
                    <a:lnB>
                      <a:noFill/>
                    </a:lnB>
                  </a:tcPr>
                </a:tc>
                <a:tc>
                  <a:txBody>
                    <a:bodyPr/>
                    <a:lstStyle/>
                    <a:p>
                      <a:pPr algn="ctr"/>
                      <a:r>
                        <a:rPr lang="en-GB" noProof="0" dirty="0">
                          <a:solidFill>
                            <a:schemeClr val="bg1"/>
                          </a:solidFill>
                        </a:rPr>
                        <a:t>~10 GB</a:t>
                      </a:r>
                    </a:p>
                  </a:txBody>
                  <a:tcPr anchor="ctr">
                    <a:lnL>
                      <a:noFill/>
                    </a:lnL>
                    <a:lnR>
                      <a:noFill/>
                    </a:lnR>
                    <a:lnT>
                      <a:noFill/>
                    </a:lnT>
                    <a:lnB>
                      <a:noFill/>
                    </a:lnB>
                  </a:tcPr>
                </a:tc>
                <a:tc>
                  <a:txBody>
                    <a:bodyPr/>
                    <a:lstStyle/>
                    <a:p>
                      <a:pPr algn="ctr"/>
                      <a:r>
                        <a:rPr lang="en-GB" noProof="0" dirty="0">
                          <a:solidFill>
                            <a:schemeClr val="bg1"/>
                          </a:solidFill>
                        </a:rPr>
                        <a:t>1x</a:t>
                      </a:r>
                    </a:p>
                  </a:txBody>
                  <a:tcPr anchor="ctr">
                    <a:lnL>
                      <a:noFill/>
                    </a:lnL>
                    <a:lnR>
                      <a:noFill/>
                    </a:lnR>
                    <a:lnT>
                      <a:noFill/>
                    </a:lnT>
                    <a:lnB>
                      <a:noFill/>
                    </a:lnB>
                  </a:tcPr>
                </a:tc>
                <a:extLst>
                  <a:ext uri="{0D108BD9-81ED-4DB2-BD59-A6C34878D82A}">
                    <a16:rowId xmlns:a16="http://schemas.microsoft.com/office/drawing/2014/main" val="1646706020"/>
                  </a:ext>
                </a:extLst>
              </a:tr>
              <a:tr h="436090">
                <a:tc>
                  <a:txBody>
                    <a:bodyPr/>
                    <a:lstStyle/>
                    <a:p>
                      <a:pPr algn="ctr"/>
                      <a:r>
                        <a:rPr lang="en-GB" noProof="0" dirty="0">
                          <a:solidFill>
                            <a:schemeClr val="bg1"/>
                          </a:solidFill>
                        </a:rPr>
                        <a:t>Large-v3</a:t>
                      </a:r>
                    </a:p>
                  </a:txBody>
                  <a:tcPr anchor="ctr">
                    <a:lnL>
                      <a:noFill/>
                    </a:lnL>
                    <a:lnR>
                      <a:noFill/>
                    </a:lnR>
                    <a:lnT>
                      <a:noFill/>
                    </a:lnT>
                    <a:lnB>
                      <a:noFill/>
                    </a:lnB>
                  </a:tcPr>
                </a:tc>
                <a:tc>
                  <a:txBody>
                    <a:bodyPr/>
                    <a:lstStyle/>
                    <a:p>
                      <a:pPr algn="ctr"/>
                      <a:r>
                        <a:rPr lang="en-GB" noProof="0" dirty="0">
                          <a:solidFill>
                            <a:schemeClr val="bg1"/>
                          </a:solidFill>
                        </a:rPr>
                        <a:t>1550 M</a:t>
                      </a:r>
                    </a:p>
                  </a:txBody>
                  <a:tcPr anchor="ctr">
                    <a:lnL>
                      <a:noFill/>
                    </a:lnL>
                    <a:lnR>
                      <a:noFill/>
                    </a:lnR>
                    <a:lnT>
                      <a:noFill/>
                    </a:lnT>
                    <a:lnB>
                      <a:noFill/>
                    </a:lnB>
                  </a:tcPr>
                </a:tc>
                <a:tc>
                  <a:txBody>
                    <a:bodyPr/>
                    <a:lstStyle/>
                    <a:p>
                      <a:pPr algn="ctr"/>
                      <a:r>
                        <a:rPr lang="en-GB" noProof="0" dirty="0">
                          <a:solidFill>
                            <a:schemeClr val="bg1"/>
                          </a:solidFill>
                        </a:rPr>
                        <a:t>N/A</a:t>
                      </a:r>
                    </a:p>
                  </a:txBody>
                  <a:tcPr anchor="ctr">
                    <a:lnL>
                      <a:noFill/>
                    </a:lnL>
                    <a:lnR>
                      <a:noFill/>
                    </a:lnR>
                    <a:lnT>
                      <a:noFill/>
                    </a:lnT>
                    <a:lnB>
                      <a:noFill/>
                    </a:lnB>
                  </a:tcPr>
                </a:tc>
                <a:tc>
                  <a:txBody>
                    <a:bodyPr/>
                    <a:lstStyle/>
                    <a:p>
                      <a:pPr algn="ctr"/>
                      <a:r>
                        <a:rPr lang="en-GB" noProof="0" dirty="0">
                          <a:solidFill>
                            <a:schemeClr val="bg1"/>
                          </a:solidFill>
                        </a:rPr>
                        <a:t>large</a:t>
                      </a:r>
                    </a:p>
                  </a:txBody>
                  <a:tcPr anchor="ctr">
                    <a:lnL>
                      <a:noFill/>
                    </a:lnL>
                    <a:lnR>
                      <a:noFill/>
                    </a:lnR>
                    <a:lnT>
                      <a:noFill/>
                    </a:lnT>
                    <a:lnB>
                      <a:noFill/>
                    </a:lnB>
                  </a:tcPr>
                </a:tc>
                <a:tc>
                  <a:txBody>
                    <a:bodyPr/>
                    <a:lstStyle/>
                    <a:p>
                      <a:pPr algn="ctr"/>
                      <a:r>
                        <a:rPr lang="en-GB" noProof="0" dirty="0">
                          <a:solidFill>
                            <a:schemeClr val="bg1"/>
                          </a:solidFill>
                        </a:rPr>
                        <a:t>~10 GB</a:t>
                      </a:r>
                    </a:p>
                  </a:txBody>
                  <a:tcPr anchor="ctr">
                    <a:lnL>
                      <a:noFill/>
                    </a:lnL>
                    <a:lnR>
                      <a:noFill/>
                    </a:lnR>
                    <a:lnT>
                      <a:noFill/>
                    </a:lnT>
                    <a:lnB>
                      <a:noFill/>
                    </a:lnB>
                  </a:tcPr>
                </a:tc>
                <a:tc>
                  <a:txBody>
                    <a:bodyPr/>
                    <a:lstStyle/>
                    <a:p>
                      <a:pPr algn="ctr"/>
                      <a:r>
                        <a:rPr lang="en-GB" noProof="0" dirty="0">
                          <a:solidFill>
                            <a:schemeClr val="bg1"/>
                          </a:solidFill>
                        </a:rPr>
                        <a:t>1x</a:t>
                      </a:r>
                    </a:p>
                  </a:txBody>
                  <a:tcPr anchor="ctr">
                    <a:lnL>
                      <a:noFill/>
                    </a:lnL>
                    <a:lnR>
                      <a:noFill/>
                    </a:lnR>
                    <a:lnT>
                      <a:noFill/>
                    </a:lnT>
                    <a:lnB>
                      <a:noFill/>
                    </a:lnB>
                  </a:tcPr>
                </a:tc>
                <a:extLst>
                  <a:ext uri="{0D108BD9-81ED-4DB2-BD59-A6C34878D82A}">
                    <a16:rowId xmlns:a16="http://schemas.microsoft.com/office/drawing/2014/main" val="726719177"/>
                  </a:ext>
                </a:extLst>
              </a:tr>
            </a:tbl>
          </a:graphicData>
        </a:graphic>
      </p:graphicFrame>
    </p:spTree>
    <p:extLst>
      <p:ext uri="{BB962C8B-B14F-4D97-AF65-F5344CB8AC3E}">
        <p14:creationId xmlns:p14="http://schemas.microsoft.com/office/powerpoint/2010/main" val="15507314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6CF297-785C-A4CA-D97B-9AF9F7B520E5}"/>
              </a:ext>
            </a:extLst>
          </p:cNvPr>
          <p:cNvSpPr>
            <a:spLocks noGrp="1"/>
          </p:cNvSpPr>
          <p:nvPr>
            <p:ph type="title"/>
          </p:nvPr>
        </p:nvSpPr>
        <p:spPr/>
        <p:txBody>
          <a:bodyPr/>
          <a:lstStyle/>
          <a:p>
            <a:r>
              <a:rPr lang="en-GB" dirty="0"/>
              <a:t>Whisper tools</a:t>
            </a:r>
          </a:p>
        </p:txBody>
      </p:sp>
      <p:sp>
        <p:nvSpPr>
          <p:cNvPr id="3" name="Tijdelijke aanduiding voor inhoud 2">
            <a:extLst>
              <a:ext uri="{FF2B5EF4-FFF2-40B4-BE49-F238E27FC236}">
                <a16:creationId xmlns:a16="http://schemas.microsoft.com/office/drawing/2014/main" id="{45F25C0E-A6A4-3C48-30AD-CE4D16924489}"/>
              </a:ext>
            </a:extLst>
          </p:cNvPr>
          <p:cNvSpPr>
            <a:spLocks noGrp="1"/>
          </p:cNvSpPr>
          <p:nvPr>
            <p:ph idx="1"/>
          </p:nvPr>
        </p:nvSpPr>
        <p:spPr/>
        <p:txBody>
          <a:bodyPr/>
          <a:lstStyle/>
          <a:p>
            <a:r>
              <a:rPr lang="en-GB" sz="2400" dirty="0"/>
              <a:t>WhisperX: </a:t>
            </a:r>
            <a:r>
              <a:rPr lang="en-US" sz="2400" dirty="0"/>
              <a:t>Time-Accurate Speech Transcription of Long-Form Audio</a:t>
            </a:r>
          </a:p>
          <a:p>
            <a:r>
              <a:rPr lang="en-GB" sz="2400" dirty="0" err="1"/>
              <a:t>MacWhisper</a:t>
            </a:r>
            <a:r>
              <a:rPr lang="en-GB" sz="2400" dirty="0"/>
              <a:t> (V10.4): a MacOS tool for ASR with whisper</a:t>
            </a:r>
          </a:p>
        </p:txBody>
      </p:sp>
      <p:pic>
        <p:nvPicPr>
          <p:cNvPr id="4" name="Afbeelding 3">
            <a:extLst>
              <a:ext uri="{FF2B5EF4-FFF2-40B4-BE49-F238E27FC236}">
                <a16:creationId xmlns:a16="http://schemas.microsoft.com/office/drawing/2014/main" id="{5CEC3C65-0B61-C2E8-5D38-967B4C98426E}"/>
              </a:ext>
            </a:extLst>
          </p:cNvPr>
          <p:cNvPicPr>
            <a:picLocks noChangeAspect="1"/>
          </p:cNvPicPr>
          <p:nvPr/>
        </p:nvPicPr>
        <p:blipFill>
          <a:blip r:embed="rId2"/>
          <a:stretch>
            <a:fillRect/>
          </a:stretch>
        </p:blipFill>
        <p:spPr>
          <a:xfrm>
            <a:off x="2136725" y="1978317"/>
            <a:ext cx="4870550" cy="3160987"/>
          </a:xfrm>
          <a:prstGeom prst="rect">
            <a:avLst/>
          </a:prstGeom>
        </p:spPr>
      </p:pic>
    </p:spTree>
    <p:extLst>
      <p:ext uri="{BB962C8B-B14F-4D97-AF65-F5344CB8AC3E}">
        <p14:creationId xmlns:p14="http://schemas.microsoft.com/office/powerpoint/2010/main" val="14138271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D3551D-7821-603D-9113-0675CC330501}"/>
              </a:ext>
            </a:extLst>
          </p:cNvPr>
          <p:cNvSpPr>
            <a:spLocks noGrp="1"/>
          </p:cNvSpPr>
          <p:nvPr>
            <p:ph type="title"/>
          </p:nvPr>
        </p:nvSpPr>
        <p:spPr/>
        <p:txBody>
          <a:bodyPr/>
          <a:lstStyle/>
          <a:p>
            <a:r>
              <a:rPr lang="en-GB" dirty="0" err="1"/>
              <a:t>SubtitleEdit</a:t>
            </a:r>
            <a:r>
              <a:rPr lang="en-GB" dirty="0"/>
              <a:t> V3.6.11+</a:t>
            </a:r>
          </a:p>
        </p:txBody>
      </p:sp>
      <p:pic>
        <p:nvPicPr>
          <p:cNvPr id="7" name="Afbeelding 6">
            <a:extLst>
              <a:ext uri="{FF2B5EF4-FFF2-40B4-BE49-F238E27FC236}">
                <a16:creationId xmlns:a16="http://schemas.microsoft.com/office/drawing/2014/main" id="{5561FC64-2949-903B-597B-807E713EA4F0}"/>
              </a:ext>
            </a:extLst>
          </p:cNvPr>
          <p:cNvPicPr>
            <a:picLocks noChangeAspect="1"/>
          </p:cNvPicPr>
          <p:nvPr/>
        </p:nvPicPr>
        <p:blipFill>
          <a:blip r:embed="rId2"/>
          <a:stretch>
            <a:fillRect/>
          </a:stretch>
        </p:blipFill>
        <p:spPr>
          <a:xfrm>
            <a:off x="1243583" y="690885"/>
            <a:ext cx="6337838" cy="4396088"/>
          </a:xfrm>
          <a:prstGeom prst="rect">
            <a:avLst/>
          </a:prstGeom>
        </p:spPr>
      </p:pic>
    </p:spTree>
    <p:extLst>
      <p:ext uri="{BB962C8B-B14F-4D97-AF65-F5344CB8AC3E}">
        <p14:creationId xmlns:p14="http://schemas.microsoft.com/office/powerpoint/2010/main" val="11771969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E5C7C7-0890-DDF0-9037-6F8D8B99AD9A}"/>
              </a:ext>
            </a:extLst>
          </p:cNvPr>
          <p:cNvSpPr>
            <a:spLocks noGrp="1"/>
          </p:cNvSpPr>
          <p:nvPr>
            <p:ph type="title"/>
          </p:nvPr>
        </p:nvSpPr>
        <p:spPr/>
        <p:txBody>
          <a:bodyPr/>
          <a:lstStyle/>
          <a:p>
            <a:r>
              <a:rPr lang="nl-NL" dirty="0" err="1"/>
              <a:t>aTrain</a:t>
            </a:r>
            <a:endParaRPr lang="nl-NL" dirty="0"/>
          </a:p>
        </p:txBody>
      </p:sp>
      <p:pic>
        <p:nvPicPr>
          <p:cNvPr id="4" name="Afbeelding 3">
            <a:extLst>
              <a:ext uri="{FF2B5EF4-FFF2-40B4-BE49-F238E27FC236}">
                <a16:creationId xmlns:a16="http://schemas.microsoft.com/office/drawing/2014/main" id="{B2600A0D-393D-0BEA-8985-6C18A954A6EB}"/>
              </a:ext>
            </a:extLst>
          </p:cNvPr>
          <p:cNvPicPr>
            <a:picLocks noChangeAspect="1"/>
          </p:cNvPicPr>
          <p:nvPr/>
        </p:nvPicPr>
        <p:blipFill>
          <a:blip r:embed="rId2"/>
          <a:stretch>
            <a:fillRect/>
          </a:stretch>
        </p:blipFill>
        <p:spPr>
          <a:xfrm>
            <a:off x="0" y="953878"/>
            <a:ext cx="9144000" cy="3235744"/>
          </a:xfrm>
          <a:prstGeom prst="rect">
            <a:avLst/>
          </a:prstGeom>
        </p:spPr>
      </p:pic>
      <p:pic>
        <p:nvPicPr>
          <p:cNvPr id="6" name="Afbeelding 5">
            <a:extLst>
              <a:ext uri="{FF2B5EF4-FFF2-40B4-BE49-F238E27FC236}">
                <a16:creationId xmlns:a16="http://schemas.microsoft.com/office/drawing/2014/main" id="{993ABC42-EE82-DAAF-7705-B763C12453A0}"/>
              </a:ext>
            </a:extLst>
          </p:cNvPr>
          <p:cNvPicPr>
            <a:picLocks noChangeAspect="1"/>
          </p:cNvPicPr>
          <p:nvPr/>
        </p:nvPicPr>
        <p:blipFill>
          <a:blip r:embed="rId3"/>
          <a:stretch>
            <a:fillRect/>
          </a:stretch>
        </p:blipFill>
        <p:spPr>
          <a:xfrm>
            <a:off x="0" y="965218"/>
            <a:ext cx="9144000" cy="3213063"/>
          </a:xfrm>
          <a:prstGeom prst="rect">
            <a:avLst/>
          </a:prstGeom>
        </p:spPr>
      </p:pic>
    </p:spTree>
    <p:extLst>
      <p:ext uri="{BB962C8B-B14F-4D97-AF65-F5344CB8AC3E}">
        <p14:creationId xmlns:p14="http://schemas.microsoft.com/office/powerpoint/2010/main" val="4152441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media 1" descr="MuZIEum_Arjan_subtitled.mp4">
            <a:hlinkClick r:id="" action="ppaction://media"/>
            <a:extLst>
              <a:ext uri="{FF2B5EF4-FFF2-40B4-BE49-F238E27FC236}">
                <a16:creationId xmlns:a16="http://schemas.microsoft.com/office/drawing/2014/main" id="{45AA83B9-3E06-7D44-96D3-89D3E166960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3855075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1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E5C7C7-0890-DDF0-9037-6F8D8B99AD9A}"/>
              </a:ext>
            </a:extLst>
          </p:cNvPr>
          <p:cNvSpPr>
            <a:spLocks noGrp="1"/>
          </p:cNvSpPr>
          <p:nvPr>
            <p:ph type="title"/>
          </p:nvPr>
        </p:nvSpPr>
        <p:spPr/>
        <p:txBody>
          <a:bodyPr/>
          <a:lstStyle/>
          <a:p>
            <a:r>
              <a:rPr lang="nl-NL" dirty="0" err="1"/>
              <a:t>aTrain</a:t>
            </a:r>
            <a:endParaRPr lang="nl-NL" dirty="0"/>
          </a:p>
        </p:txBody>
      </p:sp>
      <p:sp>
        <p:nvSpPr>
          <p:cNvPr id="3" name="Tijdelijke aanduiding voor inhoud 2">
            <a:extLst>
              <a:ext uri="{FF2B5EF4-FFF2-40B4-BE49-F238E27FC236}">
                <a16:creationId xmlns:a16="http://schemas.microsoft.com/office/drawing/2014/main" id="{C7692039-C321-122B-A9E7-4E53ACCF6177}"/>
              </a:ext>
            </a:extLst>
          </p:cNvPr>
          <p:cNvSpPr>
            <a:spLocks noGrp="1"/>
          </p:cNvSpPr>
          <p:nvPr>
            <p:ph idx="1"/>
          </p:nvPr>
        </p:nvSpPr>
        <p:spPr/>
        <p:txBody>
          <a:bodyPr/>
          <a:lstStyle/>
          <a:p>
            <a:r>
              <a:rPr lang="en-GB" dirty="0" err="1"/>
              <a:t>aTrain</a:t>
            </a:r>
            <a:r>
              <a:rPr lang="en-GB" dirty="0"/>
              <a:t> is a software package from the University of Graz. It can be downloaded via:</a:t>
            </a:r>
            <a:br>
              <a:rPr lang="en-GB" dirty="0"/>
            </a:br>
            <a:r>
              <a:rPr lang="en-GB" dirty="0">
                <a:hlinkClick r:id="rId2"/>
              </a:rPr>
              <a:t>https://apps.microsoft.com/detail/atrain/9N15Q44SZNS2</a:t>
            </a:r>
            <a:endParaRPr lang="en-GB" dirty="0"/>
          </a:p>
          <a:p>
            <a:r>
              <a:rPr lang="en-GB" dirty="0"/>
              <a:t>It is large but (nearly) up-to-date</a:t>
            </a:r>
            <a:r>
              <a:rPr lang="nl-NL" dirty="0"/>
              <a:t>.</a:t>
            </a:r>
          </a:p>
        </p:txBody>
      </p:sp>
    </p:spTree>
    <p:extLst>
      <p:ext uri="{BB962C8B-B14F-4D97-AF65-F5344CB8AC3E}">
        <p14:creationId xmlns:p14="http://schemas.microsoft.com/office/powerpoint/2010/main" val="19762836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BE2C48-B83A-B466-72B2-732C497F8683}"/>
              </a:ext>
            </a:extLst>
          </p:cNvPr>
          <p:cNvSpPr>
            <a:spLocks noGrp="1"/>
          </p:cNvSpPr>
          <p:nvPr>
            <p:ph type="title"/>
          </p:nvPr>
        </p:nvSpPr>
        <p:spPr/>
        <p:txBody>
          <a:bodyPr/>
          <a:lstStyle/>
          <a:p>
            <a:r>
              <a:rPr lang="nl-NL" dirty="0" err="1"/>
              <a:t>GoldWave</a:t>
            </a:r>
            <a:r>
              <a:rPr lang="nl-NL" dirty="0"/>
              <a:t> v7.00+</a:t>
            </a:r>
          </a:p>
        </p:txBody>
      </p:sp>
      <p:pic>
        <p:nvPicPr>
          <p:cNvPr id="4" name="Afbeelding 3">
            <a:extLst>
              <a:ext uri="{FF2B5EF4-FFF2-40B4-BE49-F238E27FC236}">
                <a16:creationId xmlns:a16="http://schemas.microsoft.com/office/drawing/2014/main" id="{8060EF7D-FFB0-099B-F056-B71EFE4C75AE}"/>
              </a:ext>
            </a:extLst>
          </p:cNvPr>
          <p:cNvPicPr>
            <a:picLocks noChangeAspect="1"/>
          </p:cNvPicPr>
          <p:nvPr/>
        </p:nvPicPr>
        <p:blipFill>
          <a:blip r:embed="rId2"/>
          <a:stretch>
            <a:fillRect/>
          </a:stretch>
        </p:blipFill>
        <p:spPr>
          <a:xfrm>
            <a:off x="4218903" y="572794"/>
            <a:ext cx="4863708" cy="4513754"/>
          </a:xfrm>
          <a:prstGeom prst="rect">
            <a:avLst/>
          </a:prstGeom>
        </p:spPr>
      </p:pic>
      <p:sp>
        <p:nvSpPr>
          <p:cNvPr id="5" name="Tekstvak 4">
            <a:extLst>
              <a:ext uri="{FF2B5EF4-FFF2-40B4-BE49-F238E27FC236}">
                <a16:creationId xmlns:a16="http://schemas.microsoft.com/office/drawing/2014/main" id="{F2A7C11C-23CF-2699-C6D7-DB2E87C672E0}"/>
              </a:ext>
            </a:extLst>
          </p:cNvPr>
          <p:cNvSpPr txBox="1"/>
          <p:nvPr/>
        </p:nvSpPr>
        <p:spPr>
          <a:xfrm>
            <a:off x="25311" y="629746"/>
            <a:ext cx="4132203" cy="1569660"/>
          </a:xfrm>
          <a:prstGeom prst="rect">
            <a:avLst/>
          </a:prstGeom>
          <a:noFill/>
        </p:spPr>
        <p:txBody>
          <a:bodyPr wrap="square" rtlCol="0">
            <a:spAutoFit/>
          </a:bodyPr>
          <a:lstStyle/>
          <a:p>
            <a:r>
              <a:rPr lang="en-GB" sz="1600" dirty="0" err="1">
                <a:solidFill>
                  <a:schemeClr val="bg2"/>
                </a:solidFill>
              </a:rPr>
              <a:t>GoldWave</a:t>
            </a:r>
            <a:r>
              <a:rPr lang="en-GB" sz="1600" dirty="0">
                <a:solidFill>
                  <a:schemeClr val="bg2"/>
                </a:solidFill>
              </a:rPr>
              <a:t> runs the transcriptions (very) slow but has some very nice features.</a:t>
            </a:r>
          </a:p>
          <a:p>
            <a:endParaRPr lang="en-GB" sz="1600" dirty="0">
              <a:solidFill>
                <a:schemeClr val="bg2"/>
              </a:solidFill>
            </a:endParaRPr>
          </a:p>
          <a:p>
            <a:r>
              <a:rPr lang="en-US" sz="1600" dirty="0">
                <a:solidFill>
                  <a:schemeClr val="bg2"/>
                </a:solidFill>
              </a:rPr>
              <a:t>For example: </a:t>
            </a:r>
          </a:p>
          <a:p>
            <a:r>
              <a:rPr lang="en-US" sz="1600" dirty="0">
                <a:solidFill>
                  <a:schemeClr val="bg2"/>
                </a:solidFill>
              </a:rPr>
              <a:t>it detects language changes in the file and adjusts the output accordingly.</a:t>
            </a:r>
            <a:endParaRPr lang="en-GB" sz="1600" dirty="0">
              <a:solidFill>
                <a:schemeClr val="bg2"/>
              </a:solidFill>
            </a:endParaRPr>
          </a:p>
        </p:txBody>
      </p:sp>
    </p:spTree>
    <p:extLst>
      <p:ext uri="{BB962C8B-B14F-4D97-AF65-F5344CB8AC3E}">
        <p14:creationId xmlns:p14="http://schemas.microsoft.com/office/powerpoint/2010/main" val="16062110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A5561D-2C47-83A5-B5C1-B56565B00056}"/>
              </a:ext>
            </a:extLst>
          </p:cNvPr>
          <p:cNvSpPr>
            <a:spLocks noGrp="1"/>
          </p:cNvSpPr>
          <p:nvPr>
            <p:ph type="title"/>
          </p:nvPr>
        </p:nvSpPr>
        <p:spPr/>
        <p:txBody>
          <a:bodyPr/>
          <a:lstStyle/>
          <a:p>
            <a:r>
              <a:rPr lang="en-GB" dirty="0"/>
              <a:t>Multiple files in Batch</a:t>
            </a:r>
          </a:p>
        </p:txBody>
      </p:sp>
      <p:sp>
        <p:nvSpPr>
          <p:cNvPr id="6" name="Tekstvak 5">
            <a:extLst>
              <a:ext uri="{FF2B5EF4-FFF2-40B4-BE49-F238E27FC236}">
                <a16:creationId xmlns:a16="http://schemas.microsoft.com/office/drawing/2014/main" id="{F3669BC1-D639-A94B-5F77-B1327060BDE4}"/>
              </a:ext>
            </a:extLst>
          </p:cNvPr>
          <p:cNvSpPr txBox="1"/>
          <p:nvPr/>
        </p:nvSpPr>
        <p:spPr>
          <a:xfrm>
            <a:off x="109728" y="748145"/>
            <a:ext cx="2320913" cy="375736"/>
          </a:xfrm>
          <a:prstGeom prst="rect">
            <a:avLst/>
          </a:prstGeom>
          <a:noFill/>
        </p:spPr>
        <p:txBody>
          <a:bodyPr wrap="square" rtlCol="0">
            <a:spAutoFit/>
          </a:bodyPr>
          <a:lstStyle/>
          <a:p>
            <a:r>
              <a:rPr lang="en-GB" dirty="0" err="1">
                <a:solidFill>
                  <a:schemeClr val="bg1"/>
                </a:solidFill>
              </a:rPr>
              <a:t>WhisperBatch</a:t>
            </a:r>
            <a:endParaRPr lang="en-GB" dirty="0">
              <a:solidFill>
                <a:schemeClr val="bg1"/>
              </a:solidFill>
            </a:endParaRPr>
          </a:p>
        </p:txBody>
      </p:sp>
      <p:pic>
        <p:nvPicPr>
          <p:cNvPr id="3" name="Afbeelding 2">
            <a:extLst>
              <a:ext uri="{FF2B5EF4-FFF2-40B4-BE49-F238E27FC236}">
                <a16:creationId xmlns:a16="http://schemas.microsoft.com/office/drawing/2014/main" id="{A193D8D8-19BF-9EED-A664-722CF8810F2B}"/>
              </a:ext>
            </a:extLst>
          </p:cNvPr>
          <p:cNvPicPr>
            <a:picLocks noChangeAspect="1"/>
          </p:cNvPicPr>
          <p:nvPr/>
        </p:nvPicPr>
        <p:blipFill>
          <a:blip r:embed="rId2"/>
          <a:stretch>
            <a:fillRect/>
          </a:stretch>
        </p:blipFill>
        <p:spPr>
          <a:xfrm>
            <a:off x="11277" y="1134923"/>
            <a:ext cx="9121425" cy="3372422"/>
          </a:xfrm>
          <a:prstGeom prst="rect">
            <a:avLst/>
          </a:prstGeom>
        </p:spPr>
      </p:pic>
    </p:spTree>
    <p:extLst>
      <p:ext uri="{BB962C8B-B14F-4D97-AF65-F5344CB8AC3E}">
        <p14:creationId xmlns:p14="http://schemas.microsoft.com/office/powerpoint/2010/main" val="22083713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9472AA0-7539-809E-F4CD-753AF87C0058}"/>
              </a:ext>
            </a:extLst>
          </p:cNvPr>
          <p:cNvSpPr>
            <a:spLocks noGrp="1"/>
          </p:cNvSpPr>
          <p:nvPr>
            <p:ph type="title"/>
          </p:nvPr>
        </p:nvSpPr>
        <p:spPr/>
        <p:txBody>
          <a:bodyPr/>
          <a:lstStyle/>
          <a:p>
            <a:r>
              <a:rPr lang="en-GB" dirty="0"/>
              <a:t>After the recognition(s)</a:t>
            </a:r>
          </a:p>
        </p:txBody>
      </p:sp>
      <p:sp>
        <p:nvSpPr>
          <p:cNvPr id="4" name="Tijdelijke aanduiding voor tekst 3">
            <a:extLst>
              <a:ext uri="{FF2B5EF4-FFF2-40B4-BE49-F238E27FC236}">
                <a16:creationId xmlns:a16="http://schemas.microsoft.com/office/drawing/2014/main" id="{3EF5B3A5-86DC-0EAD-34D0-7FC67F2C1C9D}"/>
              </a:ext>
            </a:extLst>
          </p:cNvPr>
          <p:cNvSpPr>
            <a:spLocks noGrp="1"/>
          </p:cNvSpPr>
          <p:nvPr>
            <p:ph type="body" idx="1"/>
          </p:nvPr>
        </p:nvSpPr>
        <p:spPr>
          <a:xfrm>
            <a:off x="649965" y="896815"/>
            <a:ext cx="7772400" cy="1816195"/>
          </a:xfrm>
        </p:spPr>
        <p:txBody>
          <a:bodyPr/>
          <a:lstStyle/>
          <a:p>
            <a:r>
              <a:rPr lang="en-GB" dirty="0"/>
              <a:t>Reading</a:t>
            </a:r>
          </a:p>
          <a:p>
            <a:r>
              <a:rPr lang="en-GB" dirty="0"/>
              <a:t>Studying</a:t>
            </a:r>
          </a:p>
          <a:p>
            <a:r>
              <a:rPr lang="en-GB" dirty="0"/>
              <a:t>Disclosing</a:t>
            </a:r>
          </a:p>
          <a:p>
            <a:r>
              <a:rPr lang="en-GB" dirty="0"/>
              <a:t>More…</a:t>
            </a:r>
          </a:p>
        </p:txBody>
      </p:sp>
    </p:spTree>
    <p:extLst>
      <p:ext uri="{BB962C8B-B14F-4D97-AF65-F5344CB8AC3E}">
        <p14:creationId xmlns:p14="http://schemas.microsoft.com/office/powerpoint/2010/main" val="41914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052CED3A-E2CF-E84C-418B-F3843279E8B8}"/>
              </a:ext>
            </a:extLst>
          </p:cNvPr>
          <p:cNvSpPr>
            <a:spLocks noGrp="1"/>
          </p:cNvSpPr>
          <p:nvPr>
            <p:ph type="title"/>
          </p:nvPr>
        </p:nvSpPr>
        <p:spPr/>
        <p:txBody>
          <a:bodyPr/>
          <a:lstStyle/>
          <a:p>
            <a:r>
              <a:rPr lang="en-GB" dirty="0"/>
              <a:t>Reading and Listening</a:t>
            </a:r>
          </a:p>
        </p:txBody>
      </p:sp>
      <p:pic>
        <p:nvPicPr>
          <p:cNvPr id="6" name="Afbeelding 5">
            <a:extLst>
              <a:ext uri="{FF2B5EF4-FFF2-40B4-BE49-F238E27FC236}">
                <a16:creationId xmlns:a16="http://schemas.microsoft.com/office/drawing/2014/main" id="{67EB2AF7-8BF6-C595-32C0-0B18B78CFF94}"/>
              </a:ext>
            </a:extLst>
          </p:cNvPr>
          <p:cNvPicPr>
            <a:picLocks noChangeAspect="1"/>
          </p:cNvPicPr>
          <p:nvPr/>
        </p:nvPicPr>
        <p:blipFill>
          <a:blip r:embed="rId2"/>
          <a:stretch>
            <a:fillRect/>
          </a:stretch>
        </p:blipFill>
        <p:spPr>
          <a:xfrm>
            <a:off x="580291" y="706404"/>
            <a:ext cx="7554391" cy="4373791"/>
          </a:xfrm>
          <a:prstGeom prst="rect">
            <a:avLst/>
          </a:prstGeom>
        </p:spPr>
      </p:pic>
      <p:pic>
        <p:nvPicPr>
          <p:cNvPr id="8" name="Afbeelding 7">
            <a:extLst>
              <a:ext uri="{FF2B5EF4-FFF2-40B4-BE49-F238E27FC236}">
                <a16:creationId xmlns:a16="http://schemas.microsoft.com/office/drawing/2014/main" id="{B9717A1F-52F6-99DF-5F09-89C23BB822DE}"/>
              </a:ext>
            </a:extLst>
          </p:cNvPr>
          <p:cNvPicPr>
            <a:picLocks noChangeAspect="1"/>
          </p:cNvPicPr>
          <p:nvPr/>
        </p:nvPicPr>
        <p:blipFill>
          <a:blip r:embed="rId3"/>
          <a:stretch>
            <a:fillRect/>
          </a:stretch>
        </p:blipFill>
        <p:spPr>
          <a:xfrm>
            <a:off x="580291" y="706404"/>
            <a:ext cx="7554391" cy="4386179"/>
          </a:xfrm>
          <a:prstGeom prst="rect">
            <a:avLst/>
          </a:prstGeom>
        </p:spPr>
      </p:pic>
    </p:spTree>
    <p:extLst>
      <p:ext uri="{BB962C8B-B14F-4D97-AF65-F5344CB8AC3E}">
        <p14:creationId xmlns:p14="http://schemas.microsoft.com/office/powerpoint/2010/main" val="4226150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709BCA-D57A-7C1D-2ECA-DB028BCDBF79}"/>
              </a:ext>
            </a:extLst>
          </p:cNvPr>
          <p:cNvSpPr>
            <a:spLocks noGrp="1"/>
          </p:cNvSpPr>
          <p:nvPr>
            <p:ph type="title"/>
          </p:nvPr>
        </p:nvSpPr>
        <p:spPr/>
        <p:txBody>
          <a:bodyPr/>
          <a:lstStyle/>
          <a:p>
            <a:r>
              <a:rPr lang="en-GB" dirty="0"/>
              <a:t>Reading and Listening</a:t>
            </a:r>
          </a:p>
        </p:txBody>
      </p:sp>
      <p:pic>
        <p:nvPicPr>
          <p:cNvPr id="4" name="Afbeelding 3">
            <a:extLst>
              <a:ext uri="{FF2B5EF4-FFF2-40B4-BE49-F238E27FC236}">
                <a16:creationId xmlns:a16="http://schemas.microsoft.com/office/drawing/2014/main" id="{CF8B3DC8-F48B-8C95-88BA-2FE0B0E08068}"/>
              </a:ext>
            </a:extLst>
          </p:cNvPr>
          <p:cNvPicPr>
            <a:picLocks noChangeAspect="1"/>
          </p:cNvPicPr>
          <p:nvPr/>
        </p:nvPicPr>
        <p:blipFill>
          <a:blip r:embed="rId2"/>
          <a:stretch>
            <a:fillRect/>
          </a:stretch>
        </p:blipFill>
        <p:spPr>
          <a:xfrm>
            <a:off x="0" y="680090"/>
            <a:ext cx="9144000" cy="4463410"/>
          </a:xfrm>
          <a:prstGeom prst="rect">
            <a:avLst/>
          </a:prstGeom>
        </p:spPr>
      </p:pic>
    </p:spTree>
    <p:extLst>
      <p:ext uri="{BB962C8B-B14F-4D97-AF65-F5344CB8AC3E}">
        <p14:creationId xmlns:p14="http://schemas.microsoft.com/office/powerpoint/2010/main" val="31507206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0F17EE-9CFA-1EF3-726A-9FE77762C6F8}"/>
              </a:ext>
            </a:extLst>
          </p:cNvPr>
          <p:cNvSpPr>
            <a:spLocks noGrp="1"/>
          </p:cNvSpPr>
          <p:nvPr>
            <p:ph type="title"/>
          </p:nvPr>
        </p:nvSpPr>
        <p:spPr/>
        <p:txBody>
          <a:bodyPr/>
          <a:lstStyle/>
          <a:p>
            <a:r>
              <a:rPr lang="en-GB" dirty="0"/>
              <a:t>                     Studying &amp; Correcting</a:t>
            </a:r>
          </a:p>
        </p:txBody>
      </p:sp>
      <p:pic>
        <p:nvPicPr>
          <p:cNvPr id="4" name="Afbeelding 3">
            <a:extLst>
              <a:ext uri="{FF2B5EF4-FFF2-40B4-BE49-F238E27FC236}">
                <a16:creationId xmlns:a16="http://schemas.microsoft.com/office/drawing/2014/main" id="{DF7FF428-90AB-17D4-C0D3-37703C8E51FA}"/>
              </a:ext>
            </a:extLst>
          </p:cNvPr>
          <p:cNvPicPr>
            <a:picLocks noChangeAspect="1"/>
          </p:cNvPicPr>
          <p:nvPr/>
        </p:nvPicPr>
        <p:blipFill>
          <a:blip r:embed="rId2"/>
          <a:stretch>
            <a:fillRect/>
          </a:stretch>
        </p:blipFill>
        <p:spPr>
          <a:xfrm>
            <a:off x="0" y="4196"/>
            <a:ext cx="3118543" cy="5149828"/>
          </a:xfrm>
          <a:prstGeom prst="rect">
            <a:avLst/>
          </a:prstGeom>
        </p:spPr>
      </p:pic>
      <p:pic>
        <p:nvPicPr>
          <p:cNvPr id="6" name="Afbeelding 5">
            <a:extLst>
              <a:ext uri="{FF2B5EF4-FFF2-40B4-BE49-F238E27FC236}">
                <a16:creationId xmlns:a16="http://schemas.microsoft.com/office/drawing/2014/main" id="{D5A16E6E-07F3-BAE1-F77C-A4A105897087}"/>
              </a:ext>
            </a:extLst>
          </p:cNvPr>
          <p:cNvPicPr>
            <a:picLocks noChangeAspect="1"/>
          </p:cNvPicPr>
          <p:nvPr/>
        </p:nvPicPr>
        <p:blipFill>
          <a:blip r:embed="rId3"/>
          <a:stretch>
            <a:fillRect/>
          </a:stretch>
        </p:blipFill>
        <p:spPr>
          <a:xfrm>
            <a:off x="3122902" y="1502907"/>
            <a:ext cx="6021097" cy="3636397"/>
          </a:xfrm>
          <a:prstGeom prst="rect">
            <a:avLst/>
          </a:prstGeom>
        </p:spPr>
      </p:pic>
    </p:spTree>
    <p:extLst>
      <p:ext uri="{BB962C8B-B14F-4D97-AF65-F5344CB8AC3E}">
        <p14:creationId xmlns:p14="http://schemas.microsoft.com/office/powerpoint/2010/main" val="609450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818551C3-7FB1-230C-AA9D-6E80EE670E2A}"/>
              </a:ext>
            </a:extLst>
          </p:cNvPr>
          <p:cNvSpPr>
            <a:spLocks noGrp="1"/>
          </p:cNvSpPr>
          <p:nvPr>
            <p:ph type="title"/>
          </p:nvPr>
        </p:nvSpPr>
        <p:spPr/>
        <p:txBody>
          <a:bodyPr/>
          <a:lstStyle/>
          <a:p>
            <a:r>
              <a:rPr lang="en-GB" dirty="0"/>
              <a:t>Future?</a:t>
            </a:r>
          </a:p>
        </p:txBody>
      </p:sp>
      <p:sp>
        <p:nvSpPr>
          <p:cNvPr id="4" name="Tijdelijke aanduiding voor tekst 3">
            <a:extLst>
              <a:ext uri="{FF2B5EF4-FFF2-40B4-BE49-F238E27FC236}">
                <a16:creationId xmlns:a16="http://schemas.microsoft.com/office/drawing/2014/main" id="{DD730D7E-4CA2-E497-33DF-E7CB63C65B60}"/>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36034541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3D61960-D4D1-7AEC-5477-CF9095FD7D9A}"/>
              </a:ext>
            </a:extLst>
          </p:cNvPr>
          <p:cNvSpPr>
            <a:spLocks noGrp="1"/>
          </p:cNvSpPr>
          <p:nvPr>
            <p:ph type="title"/>
          </p:nvPr>
        </p:nvSpPr>
        <p:spPr/>
        <p:txBody>
          <a:bodyPr/>
          <a:lstStyle/>
          <a:p>
            <a:r>
              <a:rPr lang="en-GB" dirty="0"/>
              <a:t>Future ASR?</a:t>
            </a:r>
          </a:p>
        </p:txBody>
      </p:sp>
      <p:sp>
        <p:nvSpPr>
          <p:cNvPr id="5" name="Tijdelijke aanduiding voor inhoud 4">
            <a:extLst>
              <a:ext uri="{FF2B5EF4-FFF2-40B4-BE49-F238E27FC236}">
                <a16:creationId xmlns:a16="http://schemas.microsoft.com/office/drawing/2014/main" id="{1D766913-8F40-CEF9-DFAA-35270C9954A5}"/>
              </a:ext>
            </a:extLst>
          </p:cNvPr>
          <p:cNvSpPr>
            <a:spLocks noGrp="1"/>
          </p:cNvSpPr>
          <p:nvPr>
            <p:ph idx="1"/>
          </p:nvPr>
        </p:nvSpPr>
        <p:spPr/>
        <p:txBody>
          <a:bodyPr/>
          <a:lstStyle/>
          <a:p>
            <a:r>
              <a:rPr lang="en-GB" dirty="0"/>
              <a:t>The result is generated using LLMs, making sometimes the transcription “too nice”.</a:t>
            </a:r>
          </a:p>
          <a:p>
            <a:r>
              <a:rPr lang="en-GB" dirty="0"/>
              <a:t>The Start- and End-times are not very accurate (better with WhisperX)</a:t>
            </a:r>
          </a:p>
          <a:p>
            <a:r>
              <a:rPr lang="en-GB" dirty="0"/>
              <a:t>It can be done (much) faster!</a:t>
            </a:r>
          </a:p>
        </p:txBody>
      </p:sp>
    </p:spTree>
    <p:extLst>
      <p:ext uri="{BB962C8B-B14F-4D97-AF65-F5344CB8AC3E}">
        <p14:creationId xmlns:p14="http://schemas.microsoft.com/office/powerpoint/2010/main" val="26123809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CC98A7-4941-CAB5-8E28-713811BBDFF8}"/>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4B951087-E593-BFDA-9061-4882B4311066}"/>
              </a:ext>
            </a:extLst>
          </p:cNvPr>
          <p:cNvSpPr>
            <a:spLocks noGrp="1"/>
          </p:cNvSpPr>
          <p:nvPr>
            <p:ph type="title"/>
          </p:nvPr>
        </p:nvSpPr>
        <p:spPr/>
        <p:txBody>
          <a:bodyPr/>
          <a:lstStyle/>
          <a:p>
            <a:r>
              <a:rPr lang="en-GB" dirty="0"/>
              <a:t>Future ASR!</a:t>
            </a:r>
          </a:p>
        </p:txBody>
      </p:sp>
      <p:sp>
        <p:nvSpPr>
          <p:cNvPr id="5" name="Tijdelijke aanduiding voor inhoud 4">
            <a:extLst>
              <a:ext uri="{FF2B5EF4-FFF2-40B4-BE49-F238E27FC236}">
                <a16:creationId xmlns:a16="http://schemas.microsoft.com/office/drawing/2014/main" id="{2DBE062E-A5F0-7ABE-96DA-D412B6E95697}"/>
              </a:ext>
            </a:extLst>
          </p:cNvPr>
          <p:cNvSpPr>
            <a:spLocks noGrp="1"/>
          </p:cNvSpPr>
          <p:nvPr>
            <p:ph idx="1"/>
          </p:nvPr>
        </p:nvSpPr>
        <p:spPr/>
        <p:txBody>
          <a:bodyPr/>
          <a:lstStyle/>
          <a:p>
            <a:r>
              <a:rPr lang="en-GB" dirty="0"/>
              <a:t>Dialects and Accented speech and speech of children or very old people, is often less well recognised.</a:t>
            </a:r>
          </a:p>
          <a:p>
            <a:r>
              <a:rPr lang="en-GB" dirty="0" err="1"/>
              <a:t>Golshid</a:t>
            </a:r>
            <a:r>
              <a:rPr lang="en-GB" dirty="0"/>
              <a:t> </a:t>
            </a:r>
            <a:r>
              <a:rPr lang="en-GB" dirty="0" err="1"/>
              <a:t>Shekoufandeh</a:t>
            </a:r>
            <a:r>
              <a:rPr lang="en-GB" dirty="0"/>
              <a:t> (PhD, </a:t>
            </a:r>
            <a:r>
              <a:rPr lang="en-GB" dirty="0" err="1"/>
              <a:t>UvA</a:t>
            </a:r>
            <a:r>
              <a:rPr lang="en-GB" dirty="0"/>
              <a:t>) tries to solve this problem.</a:t>
            </a:r>
          </a:p>
        </p:txBody>
      </p:sp>
    </p:spTree>
    <p:extLst>
      <p:ext uri="{BB962C8B-B14F-4D97-AF65-F5344CB8AC3E}">
        <p14:creationId xmlns:p14="http://schemas.microsoft.com/office/powerpoint/2010/main" val="562717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F82050-CAFC-ADF0-5429-93C04D89D1DD}"/>
              </a:ext>
            </a:extLst>
          </p:cNvPr>
          <p:cNvSpPr>
            <a:spLocks noGrp="1"/>
          </p:cNvSpPr>
          <p:nvPr>
            <p:ph type="title"/>
          </p:nvPr>
        </p:nvSpPr>
        <p:spPr/>
        <p:txBody>
          <a:bodyPr/>
          <a:lstStyle/>
          <a:p>
            <a:r>
              <a:rPr lang="en-GB" dirty="0"/>
              <a:t>Development of </a:t>
            </a:r>
            <a:r>
              <a:rPr lang="en-GB" dirty="0" err="1"/>
              <a:t>asr</a:t>
            </a:r>
            <a:endParaRPr lang="en-GB" dirty="0"/>
          </a:p>
        </p:txBody>
      </p:sp>
      <p:sp>
        <p:nvSpPr>
          <p:cNvPr id="3" name="Tijdelijke aanduiding voor tekst 2">
            <a:extLst>
              <a:ext uri="{FF2B5EF4-FFF2-40B4-BE49-F238E27FC236}">
                <a16:creationId xmlns:a16="http://schemas.microsoft.com/office/drawing/2014/main" id="{FCD9A8C8-1CC3-9D9E-12C1-2060ED10F72B}"/>
              </a:ext>
            </a:extLst>
          </p:cNvPr>
          <p:cNvSpPr>
            <a:spLocks noGrp="1"/>
          </p:cNvSpPr>
          <p:nvPr>
            <p:ph type="body" idx="1"/>
          </p:nvPr>
        </p:nvSpPr>
        <p:spPr/>
        <p:txBody>
          <a:bodyPr/>
          <a:lstStyle/>
          <a:p>
            <a:r>
              <a:rPr lang="en-GB" dirty="0"/>
              <a:t>Global overview of how ASR works</a:t>
            </a:r>
          </a:p>
        </p:txBody>
      </p:sp>
    </p:spTree>
    <p:extLst>
      <p:ext uri="{BB962C8B-B14F-4D97-AF65-F5344CB8AC3E}">
        <p14:creationId xmlns:p14="http://schemas.microsoft.com/office/powerpoint/2010/main" val="15180850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B470F3-017D-C7ED-5883-04CAE3AAC799}"/>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DC15733C-8C33-C0B4-88E9-8C1DD23DE51E}"/>
              </a:ext>
            </a:extLst>
          </p:cNvPr>
          <p:cNvSpPr>
            <a:spLocks noGrp="1"/>
          </p:cNvSpPr>
          <p:nvPr>
            <p:ph type="title"/>
          </p:nvPr>
        </p:nvSpPr>
        <p:spPr/>
        <p:txBody>
          <a:bodyPr/>
          <a:lstStyle/>
          <a:p>
            <a:r>
              <a:rPr lang="en-GB" dirty="0"/>
              <a:t>Future ASR-related work!</a:t>
            </a:r>
          </a:p>
        </p:txBody>
      </p:sp>
      <p:sp>
        <p:nvSpPr>
          <p:cNvPr id="5" name="Tijdelijke aanduiding voor inhoud 4">
            <a:extLst>
              <a:ext uri="{FF2B5EF4-FFF2-40B4-BE49-F238E27FC236}">
                <a16:creationId xmlns:a16="http://schemas.microsoft.com/office/drawing/2014/main" id="{D67BCC7D-16CC-CA3A-54A3-514F5947690B}"/>
              </a:ext>
            </a:extLst>
          </p:cNvPr>
          <p:cNvSpPr>
            <a:spLocks noGrp="1"/>
          </p:cNvSpPr>
          <p:nvPr>
            <p:ph idx="1"/>
          </p:nvPr>
        </p:nvSpPr>
        <p:spPr/>
        <p:txBody>
          <a:bodyPr/>
          <a:lstStyle/>
          <a:p>
            <a:r>
              <a:rPr lang="en-GB" dirty="0"/>
              <a:t>Non-verbal speech. </a:t>
            </a:r>
            <a:br>
              <a:rPr lang="en-GB" dirty="0"/>
            </a:br>
            <a:r>
              <a:rPr lang="en-GB" sz="2400" dirty="0"/>
              <a:t>Once we can do something, it will be used!</a:t>
            </a:r>
            <a:br>
              <a:rPr lang="en-GB" sz="2400" dirty="0"/>
            </a:br>
            <a:r>
              <a:rPr lang="en-GB" sz="2400" dirty="0"/>
              <a:t>Decide how people say items and if they are convinced or not?</a:t>
            </a:r>
            <a:endParaRPr lang="en-GB" dirty="0"/>
          </a:p>
          <a:p>
            <a:r>
              <a:rPr lang="en-GB" dirty="0"/>
              <a:t>Visual recognition (most interviews will be AV)</a:t>
            </a:r>
            <a:br>
              <a:rPr lang="en-GB" dirty="0"/>
            </a:br>
            <a:r>
              <a:rPr lang="en-GB" sz="2400" dirty="0"/>
              <a:t>Is the audio in sync with the image?</a:t>
            </a:r>
            <a:br>
              <a:rPr lang="en-GB" sz="2400" dirty="0"/>
            </a:br>
            <a:r>
              <a:rPr lang="en-GB" sz="2400" dirty="0"/>
              <a:t>Are they convinced of what they are saying?</a:t>
            </a:r>
          </a:p>
          <a:p>
            <a:pPr marL="0" indent="0">
              <a:buNone/>
            </a:pPr>
            <a:endParaRPr lang="en-GB" sz="2400" dirty="0"/>
          </a:p>
          <a:p>
            <a:endParaRPr lang="en-GB" dirty="0"/>
          </a:p>
        </p:txBody>
      </p:sp>
    </p:spTree>
    <p:extLst>
      <p:ext uri="{BB962C8B-B14F-4D97-AF65-F5344CB8AC3E}">
        <p14:creationId xmlns:p14="http://schemas.microsoft.com/office/powerpoint/2010/main" val="3490568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A495DA-12FB-DCEA-9878-7850CF15DB35}"/>
              </a:ext>
            </a:extLst>
          </p:cNvPr>
          <p:cNvSpPr>
            <a:spLocks noGrp="1"/>
          </p:cNvSpPr>
          <p:nvPr>
            <p:ph type="title"/>
          </p:nvPr>
        </p:nvSpPr>
        <p:spPr/>
        <p:txBody>
          <a:bodyPr/>
          <a:lstStyle/>
          <a:p>
            <a:r>
              <a:rPr lang="nl-NL" b="1" dirty="0" err="1"/>
              <a:t>Google's</a:t>
            </a:r>
            <a:r>
              <a:rPr lang="nl-NL" b="1" dirty="0"/>
              <a:t> Universal Speech Model</a:t>
            </a:r>
            <a:endParaRPr lang="en-GB" dirty="0"/>
          </a:p>
        </p:txBody>
      </p:sp>
      <p:sp>
        <p:nvSpPr>
          <p:cNvPr id="3" name="Tijdelijke aanduiding voor inhoud 2">
            <a:extLst>
              <a:ext uri="{FF2B5EF4-FFF2-40B4-BE49-F238E27FC236}">
                <a16:creationId xmlns:a16="http://schemas.microsoft.com/office/drawing/2014/main" id="{FCD21C8B-2583-8092-D01B-0737CDE98E54}"/>
              </a:ext>
            </a:extLst>
          </p:cNvPr>
          <p:cNvSpPr>
            <a:spLocks noGrp="1"/>
          </p:cNvSpPr>
          <p:nvPr>
            <p:ph idx="1"/>
          </p:nvPr>
        </p:nvSpPr>
        <p:spPr/>
        <p:txBody>
          <a:bodyPr/>
          <a:lstStyle/>
          <a:p>
            <a:r>
              <a:rPr lang="en-US" sz="1600" dirty="0"/>
              <a:t>Performs Speech Recognition on Hundreds of Languages </a:t>
            </a:r>
          </a:p>
          <a:p>
            <a:r>
              <a:rPr lang="en-US" sz="1600" dirty="0"/>
              <a:t>USM...can perform automatic speech recognition (ASR) on widely-spoken languages like English and Mandarin, but also languages like Punjabi, Assamese, </a:t>
            </a:r>
            <a:r>
              <a:rPr lang="en-US" sz="1600" dirty="0" err="1"/>
              <a:t>Santhali</a:t>
            </a:r>
            <a:r>
              <a:rPr lang="en-US" sz="1600" dirty="0"/>
              <a:t>, Balinese, Shona, Malagasy, Luganda, Luo, Bambara, Soga, Maninka, Xhosa, Akan, Lingala, Chichewa, </a:t>
            </a:r>
            <a:r>
              <a:rPr lang="en-US" sz="1600" dirty="0" err="1"/>
              <a:t>Nkore</a:t>
            </a:r>
            <a:r>
              <a:rPr lang="en-US" sz="1600" dirty="0"/>
              <a:t>, and Nzema. </a:t>
            </a:r>
          </a:p>
          <a:p>
            <a:r>
              <a:rPr lang="en-US" sz="1600" dirty="0"/>
              <a:t>Some of these languages are spoken by fewer than twenty million people, making it very hard to find the necessary training data. </a:t>
            </a:r>
          </a:p>
          <a:p>
            <a:r>
              <a:rPr lang="en-US" sz="1600" dirty="0"/>
              <a:t>Google demonstrates that utilizing a large unlabeled multilingual dataset to pre-train the encoder of our model and fine-tuning on a smaller set of labeled data enables us to recognize these under-represented languages. </a:t>
            </a:r>
          </a:p>
          <a:p>
            <a:r>
              <a:rPr lang="en-US" sz="1600" dirty="0"/>
              <a:t>Moreover, the model training process is effective for adapting to new languages and data.</a:t>
            </a:r>
            <a:endParaRPr lang="en-GB" sz="1600" dirty="0"/>
          </a:p>
        </p:txBody>
      </p:sp>
    </p:spTree>
    <p:extLst>
      <p:ext uri="{BB962C8B-B14F-4D97-AF65-F5344CB8AC3E}">
        <p14:creationId xmlns:p14="http://schemas.microsoft.com/office/powerpoint/2010/main" val="2017130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462687" y="303124"/>
            <a:ext cx="8218627" cy="4537253"/>
          </a:xfrm>
          <a:prstGeom prst="rect">
            <a:avLst/>
          </a:prstGeom>
        </p:spPr>
      </p:pic>
      <p:sp>
        <p:nvSpPr>
          <p:cNvPr id="3" name="Afgeronde rechthoek 2">
            <a:extLst>
              <a:ext uri="{FF2B5EF4-FFF2-40B4-BE49-F238E27FC236}">
                <a16:creationId xmlns:a16="http://schemas.microsoft.com/office/drawing/2014/main" id="{565E0BD9-682A-F940-8707-840D52A51546}"/>
              </a:ext>
            </a:extLst>
          </p:cNvPr>
          <p:cNvSpPr/>
          <p:nvPr/>
        </p:nvSpPr>
        <p:spPr>
          <a:xfrm rot="21360811">
            <a:off x="641130" y="2088274"/>
            <a:ext cx="8040183" cy="966951"/>
          </a:xfrm>
          <a:prstGeom prst="roundRect">
            <a:avLst/>
          </a:prstGeom>
          <a:ln/>
        </p:spPr>
        <p:style>
          <a:lnRef idx="3">
            <a:schemeClr val="lt1"/>
          </a:lnRef>
          <a:fillRef idx="1">
            <a:schemeClr val="dk1"/>
          </a:fillRef>
          <a:effectRef idx="1">
            <a:schemeClr val="dk1"/>
          </a:effectRef>
          <a:fontRef idx="minor">
            <a:schemeClr val="lt1"/>
          </a:fontRef>
        </p:style>
        <p:txBody>
          <a:bodyPr rot="0" spcFirstLastPara="1" vertOverflow="overflow" horzOverflow="overflow" vert="horz" wrap="square" lIns="38100" tIns="38100" rIns="38100" bIns="38100" numCol="1" spcCol="38100" rtlCol="0" fromWordArt="0" anchor="ctr" anchorCtr="0" forceAA="0" compatLnSpc="1">
            <a:noAutofit/>
          </a:bodyPr>
          <a:lstStyle/>
          <a:p>
            <a:pPr algn="ctr" defTabSz="438150"/>
            <a:r>
              <a:rPr lang="en-GB" sz="4000" dirty="0"/>
              <a:t>What questions do you have for me?</a:t>
            </a:r>
            <a:endParaRPr lang="en-GB" sz="4000" dirty="0">
              <a:solidFill>
                <a:srgbClr val="FFFFFF"/>
              </a:solidFill>
              <a:sym typeface="Helvetica Neue Medium"/>
            </a:endParaRPr>
          </a:p>
        </p:txBody>
      </p:sp>
    </p:spTree>
    <p:extLst>
      <p:ext uri="{BB962C8B-B14F-4D97-AF65-F5344CB8AC3E}">
        <p14:creationId xmlns:p14="http://schemas.microsoft.com/office/powerpoint/2010/main" val="565561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88EDDE1E-3490-C685-0893-3446F04B984F}"/>
              </a:ext>
            </a:extLst>
          </p:cNvPr>
          <p:cNvSpPr>
            <a:spLocks noGrp="1"/>
          </p:cNvSpPr>
          <p:nvPr>
            <p:ph type="title"/>
          </p:nvPr>
        </p:nvSpPr>
        <p:spPr/>
        <p:txBody>
          <a:bodyPr/>
          <a:lstStyle/>
          <a:p>
            <a:r>
              <a:rPr lang="en-GB" dirty="0"/>
              <a:t>Development of ASR (last 15 years)</a:t>
            </a:r>
          </a:p>
        </p:txBody>
      </p:sp>
      <p:pic>
        <p:nvPicPr>
          <p:cNvPr id="11" name="Afbeelding 10" descr="Afbeelding met schets, diagram, wit, lijn&#10;&#10;Automatisch gegenereerde beschrijving">
            <a:extLst>
              <a:ext uri="{FF2B5EF4-FFF2-40B4-BE49-F238E27FC236}">
                <a16:creationId xmlns:a16="http://schemas.microsoft.com/office/drawing/2014/main" id="{3A162D80-8930-CDD9-59CE-0B968EC79146}"/>
              </a:ext>
            </a:extLst>
          </p:cNvPr>
          <p:cNvPicPr>
            <a:picLocks noChangeAspect="1"/>
          </p:cNvPicPr>
          <p:nvPr/>
        </p:nvPicPr>
        <p:blipFill>
          <a:blip r:embed="rId2"/>
          <a:stretch>
            <a:fillRect/>
          </a:stretch>
        </p:blipFill>
        <p:spPr>
          <a:xfrm>
            <a:off x="927808" y="868354"/>
            <a:ext cx="7400925" cy="1914525"/>
          </a:xfrm>
          <a:prstGeom prst="rect">
            <a:avLst/>
          </a:prstGeom>
        </p:spPr>
      </p:pic>
      <p:sp>
        <p:nvSpPr>
          <p:cNvPr id="12" name="Rechthoek: afgeronde hoeken 11">
            <a:extLst>
              <a:ext uri="{FF2B5EF4-FFF2-40B4-BE49-F238E27FC236}">
                <a16:creationId xmlns:a16="http://schemas.microsoft.com/office/drawing/2014/main" id="{45D1FAA7-4E85-E526-D29B-8B839F73BF39}"/>
              </a:ext>
            </a:extLst>
          </p:cNvPr>
          <p:cNvSpPr/>
          <p:nvPr/>
        </p:nvSpPr>
        <p:spPr>
          <a:xfrm>
            <a:off x="102671" y="2997652"/>
            <a:ext cx="2723947" cy="2048885"/>
          </a:xfrm>
          <a:prstGeom prst="round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fromWordArt="0" anchor="t" anchorCtr="0" forceAA="0" compatLnSpc="1">
            <a:noAutofit/>
          </a:bodyPr>
          <a:lstStyle/>
          <a:p>
            <a:r>
              <a:rPr lang="en-US" sz="1400" b="1" dirty="0"/>
              <a:t>Lexicon Model</a:t>
            </a:r>
          </a:p>
          <a:p>
            <a:r>
              <a:rPr lang="en-US" sz="1400" dirty="0"/>
              <a:t>The lexicon model describes how words are pronounced phonetically. You usually need a custom phoneme set for each language, handcrafted by expert phoneticians.</a:t>
            </a:r>
          </a:p>
        </p:txBody>
      </p:sp>
      <p:sp>
        <p:nvSpPr>
          <p:cNvPr id="13" name="Rechthoek: afgeronde hoeken 12">
            <a:extLst>
              <a:ext uri="{FF2B5EF4-FFF2-40B4-BE49-F238E27FC236}">
                <a16:creationId xmlns:a16="http://schemas.microsoft.com/office/drawing/2014/main" id="{76CC3AE6-5C54-8C1F-D929-0E4977A8BD23}"/>
              </a:ext>
            </a:extLst>
          </p:cNvPr>
          <p:cNvSpPr/>
          <p:nvPr/>
        </p:nvSpPr>
        <p:spPr>
          <a:xfrm>
            <a:off x="2897204" y="3014003"/>
            <a:ext cx="3311090" cy="2048885"/>
          </a:xfrm>
          <a:prstGeom prst="round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fromWordArt="0" anchor="t" anchorCtr="0" forceAA="0" compatLnSpc="1">
            <a:noAutofit/>
          </a:bodyPr>
          <a:lstStyle/>
          <a:p>
            <a:r>
              <a:rPr lang="en-US" sz="1400" b="1" dirty="0"/>
              <a:t>Acoustic Model</a:t>
            </a:r>
          </a:p>
          <a:p>
            <a:r>
              <a:rPr lang="en-US" sz="1400" dirty="0"/>
              <a:t>The acoustic model (AM), models the acoustic patterns of speech. The job of the acoustic model is to predict which sound or phoneme is being spoken at each speech segment from the forced aligned data. The acoustic model is usually of an HMM or GMM variant.</a:t>
            </a:r>
          </a:p>
        </p:txBody>
      </p:sp>
      <p:sp>
        <p:nvSpPr>
          <p:cNvPr id="14" name="Rechthoek: afgeronde hoeken 13">
            <a:extLst>
              <a:ext uri="{FF2B5EF4-FFF2-40B4-BE49-F238E27FC236}">
                <a16:creationId xmlns:a16="http://schemas.microsoft.com/office/drawing/2014/main" id="{B75A43C8-D355-15C1-E1D7-6EA5A03A12A5}"/>
              </a:ext>
            </a:extLst>
          </p:cNvPr>
          <p:cNvSpPr/>
          <p:nvPr/>
        </p:nvSpPr>
        <p:spPr>
          <a:xfrm>
            <a:off x="6278881" y="2997652"/>
            <a:ext cx="2754430" cy="2048885"/>
          </a:xfrm>
          <a:prstGeom prst="round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fromWordArt="0" anchor="t" anchorCtr="0" forceAA="0" compatLnSpc="1">
            <a:noAutofit/>
          </a:bodyPr>
          <a:lstStyle/>
          <a:p>
            <a:r>
              <a:rPr lang="en-US" sz="1400" b="1" dirty="0"/>
              <a:t>Language Model</a:t>
            </a:r>
          </a:p>
          <a:p>
            <a:r>
              <a:rPr lang="en-US" sz="1400" dirty="0"/>
              <a:t>The language model (LM) models the statistics of language. It learns which sequences of words are most likely to be spoken, and its job is to predict which words will follow on from the current words and with what probability.</a:t>
            </a:r>
          </a:p>
        </p:txBody>
      </p:sp>
    </p:spTree>
    <p:extLst>
      <p:ext uri="{BB962C8B-B14F-4D97-AF65-F5344CB8AC3E}">
        <p14:creationId xmlns:p14="http://schemas.microsoft.com/office/powerpoint/2010/main" val="1929912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88EDDE1E-3490-C685-0893-3446F04B984F}"/>
              </a:ext>
            </a:extLst>
          </p:cNvPr>
          <p:cNvSpPr>
            <a:spLocks noGrp="1"/>
          </p:cNvSpPr>
          <p:nvPr>
            <p:ph type="title"/>
          </p:nvPr>
        </p:nvSpPr>
        <p:spPr/>
        <p:txBody>
          <a:bodyPr/>
          <a:lstStyle/>
          <a:p>
            <a:r>
              <a:rPr lang="en-GB" dirty="0"/>
              <a:t>Development of ASR (last 15 years)</a:t>
            </a:r>
          </a:p>
        </p:txBody>
      </p:sp>
      <p:pic>
        <p:nvPicPr>
          <p:cNvPr id="7" name="Tijdelijke aanduiding voor inhoud 6">
            <a:extLst>
              <a:ext uri="{FF2B5EF4-FFF2-40B4-BE49-F238E27FC236}">
                <a16:creationId xmlns:a16="http://schemas.microsoft.com/office/drawing/2014/main" id="{4AFE31DC-109F-4411-AE9B-A5727360A94F}"/>
              </a:ext>
            </a:extLst>
          </p:cNvPr>
          <p:cNvPicPr>
            <a:picLocks noGrp="1" noChangeAspect="1"/>
          </p:cNvPicPr>
          <p:nvPr>
            <p:ph idx="4294967295"/>
          </p:nvPr>
        </p:nvPicPr>
        <p:blipFill>
          <a:blip r:embed="rId2"/>
          <a:stretch>
            <a:fillRect/>
          </a:stretch>
        </p:blipFill>
        <p:spPr>
          <a:xfrm>
            <a:off x="172329" y="1247384"/>
            <a:ext cx="8858250" cy="2597150"/>
          </a:xfrm>
          <a:prstGeom prst="rect">
            <a:avLst/>
          </a:prstGeom>
        </p:spPr>
      </p:pic>
      <p:sp>
        <p:nvSpPr>
          <p:cNvPr id="2" name="Rechthoek 1">
            <a:extLst>
              <a:ext uri="{FF2B5EF4-FFF2-40B4-BE49-F238E27FC236}">
                <a16:creationId xmlns:a16="http://schemas.microsoft.com/office/drawing/2014/main" id="{4D8BAA8D-7D32-9655-1E09-1F43B5BBC654}"/>
              </a:ext>
            </a:extLst>
          </p:cNvPr>
          <p:cNvSpPr/>
          <p:nvPr/>
        </p:nvSpPr>
        <p:spPr>
          <a:xfrm>
            <a:off x="3503596" y="1209575"/>
            <a:ext cx="5582652" cy="2743200"/>
          </a:xfrm>
          <a:prstGeom prst="rect">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fromWordArt="0" anchor="ctr" anchorCtr="0" forceAA="0" compatLnSpc="1">
            <a:noAutofit/>
          </a:bodyPr>
          <a:lstStyle/>
          <a:p>
            <a:pPr algn="ctr" defTabSz="438150"/>
            <a:endParaRPr lang="en-GB" sz="1650">
              <a:solidFill>
                <a:srgbClr val="FFFFFF"/>
              </a:solidFill>
              <a:sym typeface="Helvetica Neue Medium"/>
            </a:endParaRPr>
          </a:p>
        </p:txBody>
      </p:sp>
    </p:spTree>
    <p:extLst>
      <p:ext uri="{BB962C8B-B14F-4D97-AF65-F5344CB8AC3E}">
        <p14:creationId xmlns:p14="http://schemas.microsoft.com/office/powerpoint/2010/main" val="2419291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52E70403-D749-168E-A824-A346FA727342}"/>
              </a:ext>
            </a:extLst>
          </p:cNvPr>
          <p:cNvSpPr>
            <a:spLocks noGrp="1"/>
          </p:cNvSpPr>
          <p:nvPr>
            <p:ph type="title"/>
          </p:nvPr>
        </p:nvSpPr>
        <p:spPr/>
        <p:txBody>
          <a:bodyPr/>
          <a:lstStyle/>
          <a:p>
            <a:r>
              <a:rPr lang="en-GB" dirty="0"/>
              <a:t>American-English</a:t>
            </a:r>
          </a:p>
        </p:txBody>
      </p:sp>
      <p:pic>
        <p:nvPicPr>
          <p:cNvPr id="6" name="Afbeelding 5">
            <a:extLst>
              <a:ext uri="{FF2B5EF4-FFF2-40B4-BE49-F238E27FC236}">
                <a16:creationId xmlns:a16="http://schemas.microsoft.com/office/drawing/2014/main" id="{E695D974-E665-081C-D3CE-24C8814528D1}"/>
              </a:ext>
            </a:extLst>
          </p:cNvPr>
          <p:cNvPicPr>
            <a:picLocks noChangeAspect="1"/>
          </p:cNvPicPr>
          <p:nvPr/>
        </p:nvPicPr>
        <p:blipFill>
          <a:blip r:embed="rId2"/>
          <a:stretch>
            <a:fillRect/>
          </a:stretch>
        </p:blipFill>
        <p:spPr>
          <a:xfrm>
            <a:off x="161698" y="873037"/>
            <a:ext cx="8820603" cy="3397425"/>
          </a:xfrm>
          <a:prstGeom prst="rect">
            <a:avLst/>
          </a:prstGeom>
        </p:spPr>
      </p:pic>
    </p:spTree>
    <p:extLst>
      <p:ext uri="{BB962C8B-B14F-4D97-AF65-F5344CB8AC3E}">
        <p14:creationId xmlns:p14="http://schemas.microsoft.com/office/powerpoint/2010/main" val="4631981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801CAAD9-87E3-55F4-B442-BA6AADDCA8CD}"/>
              </a:ext>
            </a:extLst>
          </p:cNvPr>
          <p:cNvSpPr>
            <a:spLocks noGrp="1"/>
          </p:cNvSpPr>
          <p:nvPr>
            <p:ph type="body" idx="1"/>
          </p:nvPr>
        </p:nvSpPr>
        <p:spPr>
          <a:xfrm>
            <a:off x="649965" y="944137"/>
            <a:ext cx="7772400" cy="1768873"/>
          </a:xfrm>
        </p:spPr>
        <p:txBody>
          <a:bodyPr/>
          <a:lstStyle/>
          <a:p>
            <a:r>
              <a:rPr lang="en-GB" noProof="0" dirty="0"/>
              <a:t>But… in September 2022 a new, very good working and open-source  ASR-tool appeared.</a:t>
            </a:r>
          </a:p>
          <a:p>
            <a:r>
              <a:rPr lang="en-GB" dirty="0"/>
              <a:t>Final ASR engine?</a:t>
            </a:r>
          </a:p>
          <a:p>
            <a:r>
              <a:rPr lang="en-GB" dirty="0"/>
              <a:t>Works ± on the human level</a:t>
            </a:r>
          </a:p>
        </p:txBody>
      </p:sp>
      <p:sp>
        <p:nvSpPr>
          <p:cNvPr id="5" name="Titel 4">
            <a:extLst>
              <a:ext uri="{FF2B5EF4-FFF2-40B4-BE49-F238E27FC236}">
                <a16:creationId xmlns:a16="http://schemas.microsoft.com/office/drawing/2014/main" id="{93C0A3A0-0F0F-9FA7-24D6-893CBDAA8437}"/>
              </a:ext>
            </a:extLst>
          </p:cNvPr>
          <p:cNvSpPr>
            <a:spLocks noGrp="1"/>
          </p:cNvSpPr>
          <p:nvPr>
            <p:ph type="title"/>
          </p:nvPr>
        </p:nvSpPr>
        <p:spPr/>
        <p:txBody>
          <a:bodyPr/>
          <a:lstStyle/>
          <a:p>
            <a:endParaRPr lang="nl-NL"/>
          </a:p>
        </p:txBody>
      </p:sp>
    </p:spTree>
    <p:extLst>
      <p:ext uri="{BB962C8B-B14F-4D97-AF65-F5344CB8AC3E}">
        <p14:creationId xmlns:p14="http://schemas.microsoft.com/office/powerpoint/2010/main" val="676849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58B01F80-E361-ED3D-D7B3-47E023208A9E}"/>
              </a:ext>
            </a:extLst>
          </p:cNvPr>
          <p:cNvPicPr>
            <a:picLocks noChangeAspect="1"/>
          </p:cNvPicPr>
          <p:nvPr/>
        </p:nvPicPr>
        <p:blipFill>
          <a:blip r:embed="rId2"/>
          <a:stretch>
            <a:fillRect/>
          </a:stretch>
        </p:blipFill>
        <p:spPr>
          <a:xfrm>
            <a:off x="651430" y="0"/>
            <a:ext cx="7841140" cy="5143500"/>
          </a:xfrm>
          <a:prstGeom prst="rect">
            <a:avLst/>
          </a:prstGeom>
        </p:spPr>
      </p:pic>
      <p:sp>
        <p:nvSpPr>
          <p:cNvPr id="4" name="Tekstvak 3">
            <a:extLst>
              <a:ext uri="{FF2B5EF4-FFF2-40B4-BE49-F238E27FC236}">
                <a16:creationId xmlns:a16="http://schemas.microsoft.com/office/drawing/2014/main" id="{7BAA8B48-AC1B-5656-DB20-026A83549449}"/>
              </a:ext>
            </a:extLst>
          </p:cNvPr>
          <p:cNvSpPr txBox="1"/>
          <p:nvPr/>
        </p:nvSpPr>
        <p:spPr>
          <a:xfrm>
            <a:off x="4890541" y="157397"/>
            <a:ext cx="1791325" cy="369332"/>
          </a:xfrm>
          <a:prstGeom prst="rect">
            <a:avLst/>
          </a:prstGeom>
          <a:noFill/>
        </p:spPr>
        <p:txBody>
          <a:bodyPr wrap="square" rtlCol="0">
            <a:spAutoFit/>
          </a:bodyPr>
          <a:lstStyle/>
          <a:p>
            <a:r>
              <a:rPr lang="en-GB" i="1" dirty="0">
                <a:solidFill>
                  <a:schemeClr val="bg1"/>
                </a:solidFill>
              </a:rPr>
              <a:t>September 2022</a:t>
            </a:r>
          </a:p>
        </p:txBody>
      </p:sp>
    </p:spTree>
    <p:extLst>
      <p:ext uri="{BB962C8B-B14F-4D97-AF65-F5344CB8AC3E}">
        <p14:creationId xmlns:p14="http://schemas.microsoft.com/office/powerpoint/2010/main" val="1511975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tekst, schermopname, diagram, Lettertype&#10;&#10;Automatisch gegenereerde beschrijving">
            <a:extLst>
              <a:ext uri="{FF2B5EF4-FFF2-40B4-BE49-F238E27FC236}">
                <a16:creationId xmlns:a16="http://schemas.microsoft.com/office/drawing/2014/main" id="{9CDF4C9B-1BD6-9222-9B22-42A550BE4902}"/>
              </a:ext>
            </a:extLst>
          </p:cNvPr>
          <p:cNvPicPr>
            <a:picLocks noChangeAspect="1"/>
          </p:cNvPicPr>
          <p:nvPr/>
        </p:nvPicPr>
        <p:blipFill>
          <a:blip r:embed="rId2"/>
          <a:stretch>
            <a:fillRect/>
          </a:stretch>
        </p:blipFill>
        <p:spPr>
          <a:xfrm>
            <a:off x="0" y="0"/>
            <a:ext cx="6540017" cy="5143500"/>
          </a:xfrm>
          <a:prstGeom prst="rect">
            <a:avLst/>
          </a:prstGeom>
        </p:spPr>
      </p:pic>
      <p:pic>
        <p:nvPicPr>
          <p:cNvPr id="4" name="Graphic 3">
            <a:extLst>
              <a:ext uri="{FF2B5EF4-FFF2-40B4-BE49-F238E27FC236}">
                <a16:creationId xmlns:a16="http://schemas.microsoft.com/office/drawing/2014/main" id="{BA776427-38E5-AAF6-1143-45E1D8C61C7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40017" y="0"/>
            <a:ext cx="2603983" cy="5143500"/>
          </a:xfrm>
          <a:prstGeom prst="rect">
            <a:avLst/>
          </a:prstGeom>
        </p:spPr>
      </p:pic>
    </p:spTree>
    <p:extLst>
      <p:ext uri="{BB962C8B-B14F-4D97-AF65-F5344CB8AC3E}">
        <p14:creationId xmlns:p14="http://schemas.microsoft.com/office/powerpoint/2010/main" val="3255304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2700" cap="flat">
          <a:noFill/>
          <a:miter lim="400000"/>
        </a:ln>
        <a:effectLst/>
        <a:sp3d/>
      </a:spPr>
      <a:bodyPr rot="0" spcFirstLastPara="1" vertOverflow="overflow" horzOverflow="overflow" vert="horz" wrap="square" lIns="38100" tIns="38100" rIns="38100" bIns="38100" numCol="1" spcCol="38100" rtlCol="0" fromWordArt="0" anchor="ctr" anchorCtr="0" forceAA="0" compatLnSpc="1">
        <a:noAutofit/>
      </a:bodyPr>
      <a:lstStyle>
        <a:defPPr algn="ctr" defTabSz="438150">
          <a:defRPr sz="1650">
            <a:solidFill>
              <a:srgbClr val="FFFFFF"/>
            </a:solidFill>
            <a:sym typeface="Helvetica Neue Medium"/>
          </a:defRPr>
        </a:defPPr>
      </a:lstStyle>
      <a:style>
        <a:lnRef idx="0">
          <a:scrgbClr r="0" g="0" b="0"/>
        </a:lnRef>
        <a:fillRef idx="0">
          <a:scrgbClr r="0" g="0" b="0"/>
        </a:fillRef>
        <a:effectRef idx="0">
          <a:scrgbClr r="0" g="0" b="0"/>
        </a:effectRef>
        <a:fontRef idx="none"/>
      </a:style>
    </a:spDef>
    <a:lnDef>
      <a:spPr>
        <a:ln>
          <a:solidFill>
            <a:srgbClr val="5CBDFA"/>
          </a:solidFill>
          <a:tailEnd type="triangle"/>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_Status xmlns="http://schemas.microsoft.com/sharepoint/v3/fields">Not Started</_Statu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DE64AEEDD9B7A4D93545ACBE97D4615" ma:contentTypeVersion="2" ma:contentTypeDescription="Create a new document." ma:contentTypeScope="" ma:versionID="f49002b78e3a4a71b814eef46a983816">
  <xsd:schema xmlns:xsd="http://www.w3.org/2001/XMLSchema" xmlns:xs="http://www.w3.org/2001/XMLSchema" xmlns:p="http://schemas.microsoft.com/office/2006/metadata/properties" xmlns:ns2="http://schemas.microsoft.com/sharepoint/v3/fields" targetNamespace="http://schemas.microsoft.com/office/2006/metadata/properties" ma:root="true" ma:fieldsID="38f6db2dd0d9a0cf6a8dc37be32b365b" ns2:_="">
    <xsd:import namespace="http://schemas.microsoft.com/sharepoint/v3/fields"/>
    <xsd:element name="properties">
      <xsd:complexType>
        <xsd:sequence>
          <xsd:element name="documentManagement">
            <xsd:complexType>
              <xsd:all>
                <xsd:element ref="ns2:_Status" minOccurs="0"/>
                <xsd:element ref="ns2: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element name="_Version" ma:index="9"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B6F2769-7194-4217-93D3-3AF3A4742282}">
  <ds:schemaRefs>
    <ds:schemaRef ds:uri="http://www.w3.org/XML/1998/namespace"/>
    <ds:schemaRef ds:uri="http://purl.org/dc/elements/1.1/"/>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purl.org/dc/terms/"/>
    <ds:schemaRef ds:uri="http://schemas.microsoft.com/office/2006/metadata/properties"/>
    <ds:schemaRef ds:uri="http://schemas.microsoft.com/sharepoint/v3/fields"/>
  </ds:schemaRefs>
</ds:datastoreItem>
</file>

<file path=customXml/itemProps2.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3.xml><?xml version="1.0" encoding="utf-8"?>
<ds:datastoreItem xmlns:ds="http://schemas.openxmlformats.org/officeDocument/2006/customXml" ds:itemID="{E4214858-785C-42F7-BE66-6D0E79395F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11770</TotalTime>
  <Words>1000</Words>
  <Application>Microsoft Macintosh PowerPoint</Application>
  <PresentationFormat>Diavoorstelling (16:9)</PresentationFormat>
  <Paragraphs>146</Paragraphs>
  <Slides>32</Slides>
  <Notes>1</Notes>
  <HiddenSlides>1</HiddenSlides>
  <MMClips>1</MMClips>
  <ScaleCrop>false</ScaleCrop>
  <HeadingPairs>
    <vt:vector size="8" baseType="variant">
      <vt:variant>
        <vt:lpstr>Gebruikte lettertypen</vt:lpstr>
      </vt:variant>
      <vt:variant>
        <vt:i4>6</vt:i4>
      </vt:variant>
      <vt:variant>
        <vt:lpstr>Thema</vt:lpstr>
      </vt:variant>
      <vt:variant>
        <vt:i4>1</vt:i4>
      </vt:variant>
      <vt:variant>
        <vt:lpstr>Diatitels</vt:lpstr>
      </vt:variant>
      <vt:variant>
        <vt:i4>32</vt:i4>
      </vt:variant>
      <vt:variant>
        <vt:lpstr>Aangepaste voorstellingen</vt:lpstr>
      </vt:variant>
      <vt:variant>
        <vt:i4>1</vt:i4>
      </vt:variant>
    </vt:vector>
  </HeadingPairs>
  <TitlesOfParts>
    <vt:vector size="40" baseType="lpstr">
      <vt:lpstr>Arial</vt:lpstr>
      <vt:lpstr>Calibri</vt:lpstr>
      <vt:lpstr>Helvetica Neue Medium</vt:lpstr>
      <vt:lpstr>Montserrat</vt:lpstr>
      <vt:lpstr>Montserrat Light</vt:lpstr>
      <vt:lpstr>Montserrat Medium</vt:lpstr>
      <vt:lpstr>Office Theme</vt:lpstr>
      <vt:lpstr>PowerPoint-presentatie</vt:lpstr>
      <vt:lpstr>PowerPoint-presentatie</vt:lpstr>
      <vt:lpstr>Development of asr</vt:lpstr>
      <vt:lpstr>Development of ASR (last 15 years)</vt:lpstr>
      <vt:lpstr>Development of ASR (last 15 years)</vt:lpstr>
      <vt:lpstr>American-English</vt:lpstr>
      <vt:lpstr>PowerPoint-presentatie</vt:lpstr>
      <vt:lpstr>PowerPoint-presentatie</vt:lpstr>
      <vt:lpstr>PowerPoint-presentatie</vt:lpstr>
      <vt:lpstr>How does Whisper  works? </vt:lpstr>
      <vt:lpstr>How does Whisper works?</vt:lpstr>
      <vt:lpstr>Installing Whisper</vt:lpstr>
      <vt:lpstr>Install Whisper(X)</vt:lpstr>
      <vt:lpstr>Install Whisper</vt:lpstr>
      <vt:lpstr>Using Whisper</vt:lpstr>
      <vt:lpstr>Using Whisper</vt:lpstr>
      <vt:lpstr>Whisper tools</vt:lpstr>
      <vt:lpstr>SubtitleEdit V3.6.11+</vt:lpstr>
      <vt:lpstr>aTrain</vt:lpstr>
      <vt:lpstr>aTrain</vt:lpstr>
      <vt:lpstr>GoldWave v7.00+</vt:lpstr>
      <vt:lpstr>Multiple files in Batch</vt:lpstr>
      <vt:lpstr>After the recognition(s)</vt:lpstr>
      <vt:lpstr>Reading and Listening</vt:lpstr>
      <vt:lpstr>Reading and Listening</vt:lpstr>
      <vt:lpstr>                     Studying &amp; Correcting</vt:lpstr>
      <vt:lpstr>Future?</vt:lpstr>
      <vt:lpstr>Future ASR?</vt:lpstr>
      <vt:lpstr>Future ASR!</vt:lpstr>
      <vt:lpstr>Future ASR-related work!</vt:lpstr>
      <vt:lpstr>Google's Universal Speech Model</vt:lpstr>
      <vt:lpstr>PowerPoint-presentatie</vt:lpstr>
      <vt:lpstr>Basis IP Telefonie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Hessen, A.J. van (EWI)</dc:creator>
  <cp:lastModifiedBy>Arjan van Hessen</cp:lastModifiedBy>
  <cp:revision>202</cp:revision>
  <dcterms:created xsi:type="dcterms:W3CDTF">2018-11-08T11:26:13Z</dcterms:created>
  <dcterms:modified xsi:type="dcterms:W3CDTF">2024-11-29T09:20:59Z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9865099d-927c-4feb-921a-8692d085005d_Enabled">
    <vt:lpwstr>true</vt:lpwstr>
  </property>
  <property fmtid="{D5CDD505-2E9C-101B-9397-08002B2CF9AE}" pid="3" name="MSIP_Label_9865099d-927c-4feb-921a-8692d085005d_SetDate">
    <vt:lpwstr>2023-11-02T07:04:35Z</vt:lpwstr>
  </property>
  <property fmtid="{D5CDD505-2E9C-101B-9397-08002B2CF9AE}" pid="4" name="MSIP_Label_9865099d-927c-4feb-921a-8692d085005d_Method">
    <vt:lpwstr>Standard</vt:lpwstr>
  </property>
  <property fmtid="{D5CDD505-2E9C-101B-9397-08002B2CF9AE}" pid="5" name="MSIP_Label_9865099d-927c-4feb-921a-8692d085005d_Name">
    <vt:lpwstr>9865099d-927c-4feb-921a-8692d085005d</vt:lpwstr>
  </property>
  <property fmtid="{D5CDD505-2E9C-101B-9397-08002B2CF9AE}" pid="6" name="MSIP_Label_9865099d-927c-4feb-921a-8692d085005d_SiteId">
    <vt:lpwstr>289dae10-af47-4873-b9a0-2fc36e69cf2f</vt:lpwstr>
  </property>
  <property fmtid="{D5CDD505-2E9C-101B-9397-08002B2CF9AE}" pid="7" name="MSIP_Label_9865099d-927c-4feb-921a-8692d085005d_ActionId">
    <vt:lpwstr>3c1697a9-3193-4b1c-a06c-001d6fd4850e</vt:lpwstr>
  </property>
  <property fmtid="{D5CDD505-2E9C-101B-9397-08002B2CF9AE}" pid="8" name="MSIP_Label_9865099d-927c-4feb-921a-8692d085005d_ContentBits">
    <vt:lpwstr>1</vt:lpwstr>
  </property>
  <property fmtid="{D5CDD505-2E9C-101B-9397-08002B2CF9AE}" pid="9" name="ClassificationContentMarkingHeaderLocations">
    <vt:lpwstr>Office Theme:3</vt:lpwstr>
  </property>
  <property fmtid="{D5CDD505-2E9C-101B-9397-08002B2CF9AE}" pid="10" name="ClassificationContentMarkingHeaderText">
    <vt:lpwstr>Concentrix + Webhelp Classified - Confidential</vt:lpwstr>
  </property>
</Properties>
</file>