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7" r:id="rId3"/>
    <p:sldId id="257" r:id="rId4"/>
    <p:sldId id="290" r:id="rId5"/>
    <p:sldId id="289" r:id="rId6"/>
    <p:sldId id="29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Tw Cen MT" panose="020B0602020104020603" pitchFamily="34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MJACZ/MzvnMODGcVzgeR4j8Wk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>
      <p:cViewPr varScale="1">
        <p:scale>
          <a:sx n="119" d="100"/>
          <a:sy n="119" d="100"/>
        </p:scale>
        <p:origin x="312" y="192"/>
      </p:cViewPr>
      <p:guideLst>
        <p:guide orient="horz" pos="9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archiv-ravensbrueck.de/de/kart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100"/>
              <a:buNone/>
            </a:pPr>
            <a:endParaRPr dirty="0"/>
          </a:p>
        </p:txBody>
      </p:sp>
      <p:sp>
        <p:nvSpPr>
          <p:cNvPr id="43" name="Google Shape;4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ee1cef6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bee1cef64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bee1cef64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38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bfabd8b5a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bfabd8b5ad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1" name="Google Shape;51;gbfabd8b5ad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endParaRPr dirty="0"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62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>
  <p:cSld name="Presentati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Sans Pro"/>
              <a:buNone/>
              <a:defRPr sz="4800" b="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2133600" y="3602041"/>
            <a:ext cx="9144000" cy="9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427" y="5431823"/>
            <a:ext cx="1240773" cy="120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>
            <a:spLocks noGrp="1"/>
          </p:cNvSpPr>
          <p:nvPr>
            <p:ph type="body" idx="2"/>
          </p:nvPr>
        </p:nvSpPr>
        <p:spPr>
          <a:xfrm>
            <a:off x="2133600" y="4916774"/>
            <a:ext cx="9144000" cy="154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286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286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286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6AAD8-7BA0-334B-8CB4-7642DC99E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BB8779-11DF-D14D-A452-43C97DBFC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1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1BC07-9781-A740-9EA8-5CEF75A0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81D9DA-EFA7-DB4A-AAC1-FBD360A3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3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476002"/>
            <a:ext cx="10515600" cy="5112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Char char="–"/>
              <a:defRPr sz="22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0" y="6573188"/>
            <a:ext cx="7315200" cy="2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9448800" y="6580684"/>
            <a:ext cx="2743200" cy="2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7E336-BEF8-7247-979F-92946431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86DA85-5980-7747-87AD-50C2A357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F10FAC-BE72-2A47-B65F-DD73B6B61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39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09C1-CEB1-D649-9070-2A1A3856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6FBC1E-3B75-4C45-814F-6B5A7B4D5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D6284B-B420-EA44-BE9B-8D8673D5A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8CB7EFF-1BDC-2345-9DB4-381CD69C3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43115C-EAFF-4F4C-978C-6DC7DDA08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5EB75-0D89-904C-8A59-E2624E35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8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8DB62E4-02CB-43C5-8B81-93AF9CC3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B2DB782-4CBE-44DA-84FD-892E3115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133C183-A78A-406A-980F-5438401B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F357D-271C-434B-BCB3-2ED463F787A2}" type="slidenum">
              <a:rPr lang="it-IT" altLang="it-IT"/>
              <a:pPr/>
              <a:t>‹Nr.›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081704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9448800" y="6573188"/>
            <a:ext cx="2743200" cy="2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0" y="6573188"/>
            <a:ext cx="7315200" cy="2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7"/>
          <p:cNvSpPr/>
          <p:nvPr/>
        </p:nvSpPr>
        <p:spPr>
          <a:xfrm>
            <a:off x="0" y="0"/>
            <a:ext cx="12192000" cy="1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1"/>
          </p:nvPr>
        </p:nvSpPr>
        <p:spPr>
          <a:xfrm>
            <a:off x="838200" y="1630250"/>
            <a:ext cx="10515600" cy="486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0" r:id="rId4"/>
    <p:sldLayoutId id="2147483658" r:id="rId5"/>
    <p:sldLayoutId id="2147483659" r:id="rId6"/>
    <p:sldLayoutId id="2147483660" r:id="rId7"/>
    <p:sldLayoutId id="2147483661" r:id="rId8"/>
    <p:sldLayoutId id="214748365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.vandenheuvel@let.ru.nl" TargetMode="External"/><Relationship Id="rId3" Type="http://schemas.openxmlformats.org/officeDocument/2006/relationships/hyperlink" Target="mailto:silvia.calamai@unisi.it" TargetMode="External"/><Relationship Id="rId7" Type="http://schemas.openxmlformats.org/officeDocument/2006/relationships/hyperlink" Target="mailto:a.j.vanhessen@utwent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raxler@phonetik.uni-muenchen.de" TargetMode="External"/><Relationship Id="rId5" Type="http://schemas.openxmlformats.org/officeDocument/2006/relationships/hyperlink" Target="mailto:maksbroekhuizen@gmail.com" TargetMode="External"/><Relationship Id="rId4" Type="http://schemas.openxmlformats.org/officeDocument/2006/relationships/hyperlink" Target="mailto:jeannine.beeken@essex.ac.uk" TargetMode="External"/><Relationship Id="rId9" Type="http://schemas.openxmlformats.org/officeDocument/2006/relationships/hyperlink" Target="mailto:scagliolas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juntament.barcelona.cat/arxiumunicipal/arxiuhistoric/es/noticia/el-archivo-historico-de-la-ciudad-conserva-dos-col%25c2%25b7lecions-de-entrevistas-en-nieves-catalan_801963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ravensbrueck.at/die-lagergemeinschaft/portraits/irma-trksak/#art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videoarchiv-ravensbrueck.de" TargetMode="External"/><Relationship Id="rId5" Type="http://schemas.openxmlformats.org/officeDocument/2006/relationships/hyperlink" Target="https://vod.tvp.pl/video/w-odmetach-ravensbrck,w-odmetach-ravensbrck,51937600" TargetMode="External"/><Relationship Id="rId4" Type="http://schemas.openxmlformats.org/officeDocument/2006/relationships/hyperlink" Target="https://www.iwm.org.uk/collections/item/object/80021266" TargetMode="External"/><Relationship Id="rId9" Type="http://schemas.openxmlformats.org/officeDocument/2006/relationships/hyperlink" Target="(https:/fortunoff.library.yale.edu/research/search-the-archive/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ctrTitle"/>
          </p:nvPr>
        </p:nvSpPr>
        <p:spPr>
          <a:xfrm>
            <a:off x="1163782" y="403114"/>
            <a:ext cx="9880270" cy="2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/>
            <a:r>
              <a:rPr lang="en-IE" sz="5300" b="1" dirty="0"/>
              <a:t>Voices from Ravensbrück;</a:t>
            </a:r>
            <a:r>
              <a:rPr lang="en-IE" b="1" dirty="0"/>
              <a:t> Towards the creation of a multilingual oral history resource family</a:t>
            </a:r>
            <a:endParaRPr sz="4000" b="1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60309"/>
              </p:ext>
            </p:extLst>
          </p:nvPr>
        </p:nvGraphicFramePr>
        <p:xfrm>
          <a:off x="3385927" y="2671948"/>
          <a:ext cx="5435980" cy="37169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39207">
                  <a:extLst>
                    <a:ext uri="{9D8B030D-6E8A-4147-A177-3AD203B41FA5}">
                      <a16:colId xmlns:a16="http://schemas.microsoft.com/office/drawing/2014/main" val="846190185"/>
                    </a:ext>
                  </a:extLst>
                </a:gridCol>
                <a:gridCol w="2696773">
                  <a:extLst>
                    <a:ext uri="{9D8B030D-6E8A-4147-A177-3AD203B41FA5}">
                      <a16:colId xmlns:a16="http://schemas.microsoft.com/office/drawing/2014/main" val="2304837605"/>
                    </a:ext>
                  </a:extLst>
                </a:gridCol>
              </a:tblGrid>
              <a:tr h="618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Silvia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Calamai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Università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di Siena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Siena, Italy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silvia.calamai@unisi.it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  <a:t>Jeannine </a:t>
                      </a:r>
                      <a:r>
                        <a:rPr lang="en-IE" sz="1200" dirty="0" err="1">
                          <a:solidFill>
                            <a:schemeClr val="tx1"/>
                          </a:solidFill>
                          <a:effectLst/>
                        </a:rPr>
                        <a:t>Beeken</a:t>
                      </a:r>
                      <a:b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  <a:t>University of Essex</a:t>
                      </a:r>
                      <a:b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  <a:t>Colchester, United Kingdom</a:t>
                      </a:r>
                      <a:b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jeannine.beeken@essex.ac.uk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4331450"/>
                  </a:ext>
                </a:extLst>
              </a:tr>
              <a:tr h="103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Max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Broekhuizen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Erasmus School of History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Rotterdam, The Netherlands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maksbroekhuizen@gmail.com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  <a:t>Christoph Draxler</a:t>
                      </a:r>
                      <a:b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  <a:t>Ludwig Maximilian University</a:t>
                      </a:r>
                      <a:b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  <a:t>Munich, Germany</a:t>
                      </a:r>
                      <a:b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draxler@phonetik.uni-muenchen.de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9115813"/>
                  </a:ext>
                </a:extLst>
              </a:tr>
              <a:tr h="8292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  <a:t>Arjan van Hessen</a:t>
                      </a:r>
                      <a:b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  <a:t>University of Twente</a:t>
                      </a:r>
                      <a:b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  <a:t>Enschede, The Netherlands</a:t>
                      </a:r>
                      <a:b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a.j.vanhessen@utwente.nl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  <a:t>Henk van den Heuvel</a:t>
                      </a:r>
                      <a:b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  <a:t>Radboud University</a:t>
                      </a:r>
                      <a:b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  <a:t>Nijmegen, The Netherlands</a:t>
                      </a:r>
                      <a:b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h.vandenheuvel@let.ru.nl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9739535"/>
                  </a:ext>
                </a:extLst>
              </a:tr>
              <a:tr h="891029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  <a:t>Stefania Scagliola</a:t>
                      </a:r>
                      <a:b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  <a:t>University of Luxembourg</a:t>
                      </a:r>
                      <a:b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E" sz="1200" dirty="0" err="1">
                          <a:solidFill>
                            <a:schemeClr val="tx1"/>
                          </a:solidFill>
                          <a:effectLst/>
                        </a:rPr>
                        <a:t>Belval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  <a:t>, Luxembourg</a:t>
                      </a:r>
                      <a:b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scagliolas@gmail.com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60598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ee1cef643_0_1"/>
          <p:cNvSpPr txBox="1">
            <a:spLocks noGrp="1"/>
          </p:cNvSpPr>
          <p:nvPr>
            <p:ph type="sldNum" idx="4294967295"/>
          </p:nvPr>
        </p:nvSpPr>
        <p:spPr>
          <a:xfrm>
            <a:off x="9448800" y="6580188"/>
            <a:ext cx="2743200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 dirty="0"/>
          </a:p>
        </p:txBody>
      </p:sp>
      <p:pic>
        <p:nvPicPr>
          <p:cNvPr id="176" name="Google Shape;176;gbee1cef643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4452" y="409207"/>
            <a:ext cx="4714875" cy="601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bee1cef643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153" y="409207"/>
            <a:ext cx="3899235" cy="269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l="5879" t="16107" r="37361" b="53121"/>
          <a:stretch/>
        </p:blipFill>
        <p:spPr>
          <a:xfrm>
            <a:off x="666161" y="3348103"/>
            <a:ext cx="5429839" cy="16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4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fabd8b5ad_0_29"/>
          <p:cNvSpPr txBox="1">
            <a:spLocks noGrp="1"/>
          </p:cNvSpPr>
          <p:nvPr>
            <p:ph type="title"/>
          </p:nvPr>
        </p:nvSpPr>
        <p:spPr>
          <a:xfrm>
            <a:off x="1950769" y="428192"/>
            <a:ext cx="78867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The potential of Oral History for CLARIN</a:t>
            </a:r>
            <a:endParaRPr dirty="0"/>
          </a:p>
        </p:txBody>
      </p:sp>
      <p:sp>
        <p:nvSpPr>
          <p:cNvPr id="54" name="Google Shape;54;gbfabd8b5ad_0_29"/>
          <p:cNvSpPr txBox="1">
            <a:spLocks noGrp="1"/>
          </p:cNvSpPr>
          <p:nvPr>
            <p:ph type="body" idx="1"/>
          </p:nvPr>
        </p:nvSpPr>
        <p:spPr>
          <a:xfrm>
            <a:off x="1713261" y="1092779"/>
            <a:ext cx="10185813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>
              <a:lnSpc>
                <a:spcPct val="150000"/>
              </a:lnSpc>
            </a:pPr>
            <a:r>
              <a:rPr lang="en-IE" dirty="0"/>
              <a:t>The Interview as data type is at the crossroads of different scholarly fields</a:t>
            </a:r>
          </a:p>
          <a:p>
            <a:pPr marL="342900">
              <a:lnSpc>
                <a:spcPct val="150000"/>
              </a:lnSpc>
            </a:pPr>
            <a:r>
              <a:rPr lang="en-IE" dirty="0"/>
              <a:t>Under-utilized outside the Oral History community but a promising datatype </a:t>
            </a:r>
          </a:p>
          <a:p>
            <a:pPr marL="342900">
              <a:lnSpc>
                <a:spcPct val="150000"/>
              </a:lnSpc>
            </a:pPr>
            <a:r>
              <a:rPr lang="en-IE" dirty="0"/>
              <a:t>Process of co-creation (shared authority with the interviewee)</a:t>
            </a:r>
          </a:p>
          <a:p>
            <a:pPr marL="342900">
              <a:lnSpc>
                <a:spcPct val="150000"/>
              </a:lnSpc>
            </a:pPr>
            <a:r>
              <a:rPr lang="en-IE" dirty="0"/>
              <a:t>Multimodal (speech, audio, video, transcript, memory, language, meaning)</a:t>
            </a:r>
          </a:p>
          <a:p>
            <a:pPr marL="342900">
              <a:lnSpc>
                <a:spcPct val="150000"/>
              </a:lnSpc>
            </a:pPr>
            <a:r>
              <a:rPr lang="en-IE" dirty="0"/>
              <a:t>Digital access creates opportunities for cross-lingual collaboration </a:t>
            </a:r>
          </a:p>
          <a:p>
            <a:pPr marL="342900">
              <a:lnSpc>
                <a:spcPct val="150000"/>
              </a:lnSpc>
            </a:pPr>
            <a:r>
              <a:rPr lang="en-IE" dirty="0"/>
              <a:t>Thousands of existing analogue oral history archives are awaiting to be opened up and re-used by scholars of different disciplines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5" name="Google Shape;55;gbfabd8b5ad_0_29"/>
          <p:cNvSpPr txBox="1">
            <a:spLocks noGrp="1"/>
          </p:cNvSpPr>
          <p:nvPr>
            <p:ph type="sldNum" idx="12"/>
          </p:nvPr>
        </p:nvSpPr>
        <p:spPr>
          <a:xfrm>
            <a:off x="7981950" y="6573187"/>
            <a:ext cx="20574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0EA6F30F-AA25-45B8-8998-A326527D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249382"/>
            <a:ext cx="7777018" cy="1822306"/>
          </a:xfrm>
        </p:spPr>
        <p:txBody>
          <a:bodyPr>
            <a:normAutofit/>
          </a:bodyPr>
          <a:lstStyle/>
          <a:p>
            <a:br>
              <a:rPr altLang="it-IT" sz="2400" dirty="0">
                <a:solidFill>
                  <a:srgbClr val="000000"/>
                </a:solidFill>
              </a:rPr>
            </a:br>
            <a:r>
              <a:rPr altLang="it-IT" sz="2400" dirty="0">
                <a:solidFill>
                  <a:srgbClr val="000000"/>
                </a:solidFill>
              </a:rPr>
              <a:t>Anna Maria Bruzzone </a:t>
            </a:r>
            <a:r>
              <a:rPr lang="it-IT" altLang="it-IT" sz="2400" dirty="0">
                <a:solidFill>
                  <a:srgbClr val="000000"/>
                </a:solidFill>
              </a:rPr>
              <a:t>and Lidia Beccaria Rolfi, 1977</a:t>
            </a:r>
            <a:endParaRPr altLang="it-IT" sz="2400" dirty="0">
              <a:solidFill>
                <a:srgbClr val="000000"/>
              </a:solidFill>
            </a:endParaRPr>
          </a:p>
        </p:txBody>
      </p:sp>
      <p:pic>
        <p:nvPicPr>
          <p:cNvPr id="14339" name="Segnaposto contenuto 4">
            <a:extLst>
              <a:ext uri="{FF2B5EF4-FFF2-40B4-BE49-F238E27FC236}">
                <a16:creationId xmlns:a16="http://schemas.microsoft.com/office/drawing/2014/main" id="{30524052-8F10-49A9-8644-FBC616573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" b="7548"/>
          <a:stretch/>
        </p:blipFill>
        <p:spPr bwMode="auto">
          <a:xfrm>
            <a:off x="1753191" y="1481447"/>
            <a:ext cx="1805049" cy="23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egnaposto contenuto 2">
            <a:extLst>
              <a:ext uri="{FF2B5EF4-FFF2-40B4-BE49-F238E27FC236}">
                <a16:creationId xmlns:a16="http://schemas.microsoft.com/office/drawing/2014/main" id="{FB34D0F6-DAB0-4199-8D4F-EEEE4597DEE3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2641602" y="5379522"/>
            <a:ext cx="6807199" cy="92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 sz="1800" dirty="0"/>
              <a:t>L. Beccaria Rolfi - A.M. Bruzzone, </a:t>
            </a:r>
            <a:r>
              <a:rPr lang="it-IT" altLang="it-IT" sz="1800" i="1" dirty="0"/>
              <a:t>Le donne di Ravensbrück. Testimonianze di deportate politiche italiane</a:t>
            </a:r>
            <a:r>
              <a:rPr lang="it-IT" altLang="it-IT" sz="1800" dirty="0"/>
              <a:t>, Torino, Einaudi, 1978 (2020)</a:t>
            </a:r>
          </a:p>
          <a:p>
            <a:pPr algn="just">
              <a:buFont typeface="Wingdings" panose="05000000000000000000" pitchFamily="2" charset="2"/>
              <a:buNone/>
            </a:pPr>
            <a:endParaRPr lang="it-IT" altLang="it-IT" sz="4000" dirty="0"/>
          </a:p>
        </p:txBody>
      </p:sp>
      <p:pic>
        <p:nvPicPr>
          <p:cNvPr id="14341" name="Segnaposto contenuto 3">
            <a:extLst>
              <a:ext uri="{FF2B5EF4-FFF2-40B4-BE49-F238E27FC236}">
                <a16:creationId xmlns:a16="http://schemas.microsoft.com/office/drawing/2014/main" id="{550E96F5-87B1-496E-A9B4-CC724FA42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9" r="4804"/>
          <a:stretch/>
        </p:blipFill>
        <p:spPr bwMode="auto">
          <a:xfrm>
            <a:off x="8756072" y="1484417"/>
            <a:ext cx="1764146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isualizza immagine di origine">
            <a:extLst>
              <a:ext uri="{FF2B5EF4-FFF2-40B4-BE49-F238E27FC236}">
                <a16:creationId xmlns:a16="http://schemas.microsoft.com/office/drawing/2014/main" id="{455CB2B1-8BCC-438A-B56C-033D7FF85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84417"/>
            <a:ext cx="2083930" cy="20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egnaposto contenuto 23" descr="Immagine che contiene fotografia, testo, sedendo, uomo&#10;&#10;Descrizione generata automaticamente">
            <a:extLst>
              <a:ext uri="{FF2B5EF4-FFF2-40B4-BE49-F238E27FC236}">
                <a16:creationId xmlns:a16="http://schemas.microsoft.com/office/drawing/2014/main" id="{C03DB226-F1AB-44FA-A26F-591BB09B2FB1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99" y="1484417"/>
            <a:ext cx="2277212" cy="37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68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1134" y="287142"/>
            <a:ext cx="8210550" cy="1080000"/>
          </a:xfrm>
        </p:spPr>
        <p:txBody>
          <a:bodyPr/>
          <a:lstStyle/>
          <a:p>
            <a:r>
              <a:rPr lang="en-GB" dirty="0"/>
              <a:t>The Italian archive             The curation tasks*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571" y="1476002"/>
            <a:ext cx="4594103" cy="421359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81000"/>
              <a:buFont typeface="Arial" panose="020B0604020202020204" pitchFamily="34" charset="0"/>
              <a:buChar char="•"/>
            </a:pPr>
            <a:r>
              <a:rPr lang="en-IE" sz="2800" dirty="0"/>
              <a:t>4 long interviews</a:t>
            </a:r>
          </a:p>
          <a:p>
            <a:pPr>
              <a:buClr>
                <a:schemeClr val="tx1"/>
              </a:buClr>
              <a:buSzPct val="81000"/>
              <a:buFont typeface="Arial" panose="020B0604020202020204" pitchFamily="34" charset="0"/>
              <a:buChar char="•"/>
            </a:pPr>
            <a:r>
              <a:rPr lang="en-IE" sz="2800" dirty="0"/>
              <a:t>14 audio cassettes with a total duration of about </a:t>
            </a:r>
            <a:br>
              <a:rPr lang="en-IE" sz="2800" dirty="0"/>
            </a:br>
            <a:r>
              <a:rPr lang="en-IE" sz="2800" dirty="0"/>
              <a:t>18 hours and 20 minutes. </a:t>
            </a:r>
          </a:p>
          <a:p>
            <a:pPr>
              <a:buClr>
                <a:schemeClr val="tx1"/>
              </a:buClr>
              <a:buSzPct val="81000"/>
              <a:buFont typeface="Arial" panose="020B0604020202020204" pitchFamily="34" charset="0"/>
              <a:buChar char="•"/>
            </a:pPr>
            <a:r>
              <a:rPr lang="en-IE" sz="2800" dirty="0"/>
              <a:t>The analogue audio cassettes were digitized according to IASA standards (.wav format, 96000 Hz, 24 bit). 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6415314" y="1060365"/>
            <a:ext cx="45076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Metadata description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IE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Verbatim transcription</a:t>
            </a:r>
          </a:p>
          <a:p>
            <a:endParaRPr lang="en-IE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66E09-AA3B-D34D-B657-D7A8CDC9BCB9}"/>
              </a:ext>
            </a:extLst>
          </p:cNvPr>
          <p:cNvSpPr txBox="1"/>
          <p:nvPr/>
        </p:nvSpPr>
        <p:spPr>
          <a:xfrm>
            <a:off x="6890328" y="5320269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* Curation funded by CLARIN</a:t>
            </a:r>
          </a:p>
        </p:txBody>
      </p:sp>
    </p:spTree>
    <p:extLst>
      <p:ext uri="{BB962C8B-B14F-4D97-AF65-F5344CB8AC3E}">
        <p14:creationId xmlns:p14="http://schemas.microsoft.com/office/powerpoint/2010/main" val="251378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7981950" y="6573188"/>
            <a:ext cx="2057400" cy="2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5977217" y="3244334"/>
            <a:ext cx="2904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en-US" sz="1800"/>
              <a:t>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en-US" sz="1800"/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2113249" y="339381"/>
            <a:ext cx="77394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SzPts val="3200"/>
            </a:pPr>
            <a:r>
              <a:rPr lang="it-IT" altLang="it-IT" dirty="0"/>
              <a:t>Oral Histories about Ravensbrück</a:t>
            </a:r>
            <a:r>
              <a:rPr lang="en-US" dirty="0"/>
              <a:t> worldwide and CLARIN members </a:t>
            </a:r>
            <a:endParaRPr dirty="0"/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1287560"/>
            <a:ext cx="9144000" cy="55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nda 1"/>
          <p:cNvSpPr/>
          <p:nvPr/>
        </p:nvSpPr>
        <p:spPr>
          <a:xfrm>
            <a:off x="6796651" y="4872846"/>
            <a:ext cx="332509" cy="193963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nda 8"/>
          <p:cNvSpPr/>
          <p:nvPr/>
        </p:nvSpPr>
        <p:spPr>
          <a:xfrm>
            <a:off x="6567905" y="3953157"/>
            <a:ext cx="332509" cy="193963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nda 9"/>
          <p:cNvSpPr/>
          <p:nvPr/>
        </p:nvSpPr>
        <p:spPr>
          <a:xfrm>
            <a:off x="7162801" y="5311550"/>
            <a:ext cx="332509" cy="193963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nda 10"/>
          <p:cNvSpPr/>
          <p:nvPr/>
        </p:nvSpPr>
        <p:spPr>
          <a:xfrm>
            <a:off x="7113979" y="4257298"/>
            <a:ext cx="332509" cy="193963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nda 11"/>
          <p:cNvSpPr/>
          <p:nvPr/>
        </p:nvSpPr>
        <p:spPr>
          <a:xfrm>
            <a:off x="7945248" y="3939301"/>
            <a:ext cx="332509" cy="193963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C9E5C1EC-9B86-F54E-9C75-E5C914933A36}"/>
              </a:ext>
            </a:extLst>
          </p:cNvPr>
          <p:cNvSpPr/>
          <p:nvPr/>
        </p:nvSpPr>
        <p:spPr>
          <a:xfrm>
            <a:off x="6916209" y="2326736"/>
            <a:ext cx="1818171" cy="508002"/>
          </a:xfrm>
          <a:prstGeom prst="wedgeRectCallout">
            <a:avLst>
              <a:gd name="adj1" fmla="val -57197"/>
              <a:gd name="adj2" fmla="val 2651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Museum of Dutch Resistance, Jewish Historical Museum, Getuigeverhalen </a:t>
            </a:r>
            <a:endParaRPr lang="en-GB" sz="9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nda 8">
            <a:extLst>
              <a:ext uri="{FF2B5EF4-FFF2-40B4-BE49-F238E27FC236}">
                <a16:creationId xmlns:a16="http://schemas.microsoft.com/office/drawing/2014/main" id="{3C092B39-0D60-7E47-B8AE-6FE964DB15C8}"/>
              </a:ext>
            </a:extLst>
          </p:cNvPr>
          <p:cNvSpPr/>
          <p:nvPr/>
        </p:nvSpPr>
        <p:spPr>
          <a:xfrm>
            <a:off x="5926734" y="3962404"/>
            <a:ext cx="332509" cy="202873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AA64D39A-46BE-DB49-B576-15FEEC54037C}"/>
              </a:ext>
            </a:extLst>
          </p:cNvPr>
          <p:cNvSpPr/>
          <p:nvPr/>
        </p:nvSpPr>
        <p:spPr>
          <a:xfrm>
            <a:off x="5538046" y="2423431"/>
            <a:ext cx="1029859" cy="353368"/>
          </a:xfrm>
          <a:prstGeom prst="wedgeRectCallout">
            <a:avLst>
              <a:gd name="adj1" fmla="val 4535"/>
              <a:gd name="adj2" fmla="val 39184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Imperial War museum </a:t>
            </a:r>
            <a:endParaRPr lang="en-GB" sz="9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nda 12">
            <a:extLst>
              <a:ext uri="{FF2B5EF4-FFF2-40B4-BE49-F238E27FC236}">
                <a16:creationId xmlns:a16="http://schemas.microsoft.com/office/drawing/2014/main" id="{E210DF1F-E39C-E347-83E5-4421C581E156}"/>
              </a:ext>
            </a:extLst>
          </p:cNvPr>
          <p:cNvSpPr/>
          <p:nvPr/>
        </p:nvSpPr>
        <p:spPr>
          <a:xfrm flipV="1">
            <a:off x="2709559" y="4396459"/>
            <a:ext cx="332509" cy="193963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nda 12">
            <a:extLst>
              <a:ext uri="{FF2B5EF4-FFF2-40B4-BE49-F238E27FC236}">
                <a16:creationId xmlns:a16="http://schemas.microsoft.com/office/drawing/2014/main" id="{CD6F582C-F768-F341-8374-7066C6CFCE5F}"/>
              </a:ext>
            </a:extLst>
          </p:cNvPr>
          <p:cNvSpPr/>
          <p:nvPr/>
        </p:nvSpPr>
        <p:spPr>
          <a:xfrm flipV="1">
            <a:off x="1780741" y="4373424"/>
            <a:ext cx="332509" cy="193963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B54A1CA5-9AC0-CD46-9C28-406E4D4C628B}"/>
              </a:ext>
            </a:extLst>
          </p:cNvPr>
          <p:cNvSpPr/>
          <p:nvPr/>
        </p:nvSpPr>
        <p:spPr>
          <a:xfrm>
            <a:off x="9229107" y="2542734"/>
            <a:ext cx="1304971" cy="353368"/>
          </a:xfrm>
          <a:prstGeom prst="wedgeRectCallout">
            <a:avLst>
              <a:gd name="adj1" fmla="val -141909"/>
              <a:gd name="adj2" fmla="val 358233"/>
            </a:avLst>
          </a:prstGeom>
          <a:solidFill>
            <a:srgbClr val="FF8A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Polish  video archive </a:t>
            </a:r>
            <a:endParaRPr lang="en-GB" sz="9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38F40A58-E054-C54F-8015-41591DE057BE}"/>
              </a:ext>
            </a:extLst>
          </p:cNvPr>
          <p:cNvSpPr/>
          <p:nvPr/>
        </p:nvSpPr>
        <p:spPr>
          <a:xfrm>
            <a:off x="9078881" y="3627186"/>
            <a:ext cx="1304971" cy="353368"/>
          </a:xfrm>
          <a:prstGeom prst="wedgeRectCallout">
            <a:avLst>
              <a:gd name="adj1" fmla="val -174669"/>
              <a:gd name="adj2" fmla="val 1565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German video archive </a:t>
            </a:r>
            <a:endParaRPr lang="en-GB" sz="9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8A7F6008-AC5F-D545-A88C-09FE63B0CC4F}"/>
              </a:ext>
            </a:extLst>
          </p:cNvPr>
          <p:cNvSpPr/>
          <p:nvPr/>
        </p:nvSpPr>
        <p:spPr>
          <a:xfrm>
            <a:off x="8734380" y="4237053"/>
            <a:ext cx="1304971" cy="353368"/>
          </a:xfrm>
          <a:prstGeom prst="wedgeRectCallout">
            <a:avLst>
              <a:gd name="adj1" fmla="val -174669"/>
              <a:gd name="adj2" fmla="val 1565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Austrian video archive </a:t>
            </a:r>
            <a:endParaRPr lang="en-GB" sz="9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D44CAEF3-0E8F-B944-9241-7B75ADFCB560}"/>
              </a:ext>
            </a:extLst>
          </p:cNvPr>
          <p:cNvSpPr/>
          <p:nvPr/>
        </p:nvSpPr>
        <p:spPr>
          <a:xfrm>
            <a:off x="9148153" y="4696161"/>
            <a:ext cx="1304971" cy="353368"/>
          </a:xfrm>
          <a:prstGeom prst="wedgeRectCallout">
            <a:avLst>
              <a:gd name="adj1" fmla="val -174669"/>
              <a:gd name="adj2" fmla="val 15659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Bruzzone/</a:t>
            </a:r>
            <a:r>
              <a:rPr lang="en-GB" sz="9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Rolfi</a:t>
            </a:r>
            <a:r>
              <a:rPr lang="en-GB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archive </a:t>
            </a:r>
          </a:p>
        </p:txBody>
      </p:sp>
      <p:sp>
        <p:nvSpPr>
          <p:cNvPr id="26" name="Onda 8">
            <a:extLst>
              <a:ext uri="{FF2B5EF4-FFF2-40B4-BE49-F238E27FC236}">
                <a16:creationId xmlns:a16="http://schemas.microsoft.com/office/drawing/2014/main" id="{98AA8019-AFC3-F04B-8E60-9F60DF0F2790}"/>
              </a:ext>
            </a:extLst>
          </p:cNvPr>
          <p:cNvSpPr/>
          <p:nvPr/>
        </p:nvSpPr>
        <p:spPr>
          <a:xfrm>
            <a:off x="5644709" y="5446776"/>
            <a:ext cx="332509" cy="202873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41AED245-A713-814F-AF6F-777F19274487}"/>
              </a:ext>
            </a:extLst>
          </p:cNvPr>
          <p:cNvSpPr/>
          <p:nvPr/>
        </p:nvSpPr>
        <p:spPr>
          <a:xfrm>
            <a:off x="4425538" y="4539403"/>
            <a:ext cx="1304971" cy="202873"/>
          </a:xfrm>
          <a:prstGeom prst="wedgeRectCallout">
            <a:avLst>
              <a:gd name="adj1" fmla="val 51923"/>
              <a:gd name="adj2" fmla="val 379956"/>
            </a:avLst>
          </a:prstGeom>
          <a:solidFill>
            <a:srgbClr val="FF8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Catalan archive </a:t>
            </a:r>
            <a:endParaRPr lang="en-GB" sz="9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5CE0FDBC-2880-A447-AA26-A6BD82D08654}"/>
              </a:ext>
            </a:extLst>
          </p:cNvPr>
          <p:cNvSpPr/>
          <p:nvPr/>
        </p:nvSpPr>
        <p:spPr>
          <a:xfrm>
            <a:off x="4071583" y="2965601"/>
            <a:ext cx="872512" cy="353368"/>
          </a:xfrm>
          <a:prstGeom prst="wedgeRectCallout">
            <a:avLst>
              <a:gd name="adj1" fmla="val -137344"/>
              <a:gd name="adj2" fmla="val 2843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Fortunoff</a:t>
            </a:r>
            <a:r>
              <a:rPr lang="en-GB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 Collection</a:t>
            </a:r>
            <a:endParaRPr lang="en-GB" sz="9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ular Callout 31">
            <a:extLst>
              <a:ext uri="{FF2B5EF4-FFF2-40B4-BE49-F238E27FC236}">
                <a16:creationId xmlns:a16="http://schemas.microsoft.com/office/drawing/2014/main" id="{0E4E1317-88AB-BA40-8841-2D3632081BFE}"/>
              </a:ext>
            </a:extLst>
          </p:cNvPr>
          <p:cNvSpPr/>
          <p:nvPr/>
        </p:nvSpPr>
        <p:spPr>
          <a:xfrm>
            <a:off x="2888088" y="4843674"/>
            <a:ext cx="987227" cy="559599"/>
          </a:xfrm>
          <a:prstGeom prst="wedgeRectCallout">
            <a:avLst>
              <a:gd name="adj1" fmla="val -143464"/>
              <a:gd name="adj2" fmla="val -10464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Shoah Visual History Collection</a:t>
            </a:r>
            <a:endParaRPr lang="en-GB" sz="9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nda 12">
            <a:extLst>
              <a:ext uri="{FF2B5EF4-FFF2-40B4-BE49-F238E27FC236}">
                <a16:creationId xmlns:a16="http://schemas.microsoft.com/office/drawing/2014/main" id="{370A6375-0A8B-5E4E-8F3D-AC2B10448EBC}"/>
              </a:ext>
            </a:extLst>
          </p:cNvPr>
          <p:cNvSpPr/>
          <p:nvPr/>
        </p:nvSpPr>
        <p:spPr>
          <a:xfrm flipV="1">
            <a:off x="2971391" y="4165277"/>
            <a:ext cx="332509" cy="193963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ctangular Callout 33">
            <a:extLst>
              <a:ext uri="{FF2B5EF4-FFF2-40B4-BE49-F238E27FC236}">
                <a16:creationId xmlns:a16="http://schemas.microsoft.com/office/drawing/2014/main" id="{E111DE88-23EC-9F45-9059-40F99071FE73}"/>
              </a:ext>
            </a:extLst>
          </p:cNvPr>
          <p:cNvSpPr/>
          <p:nvPr/>
        </p:nvSpPr>
        <p:spPr>
          <a:xfrm>
            <a:off x="4059871" y="3605007"/>
            <a:ext cx="1366137" cy="353368"/>
          </a:xfrm>
          <a:prstGeom prst="wedgeRectCallout">
            <a:avLst>
              <a:gd name="adj1" fmla="val -125071"/>
              <a:gd name="adj2" fmla="val 19692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Holocaust Memorial Museum Collection</a:t>
            </a:r>
            <a:endParaRPr lang="en-GB" sz="9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1" grpId="0" animBg="1"/>
      <p:bldP spid="22" grpId="0" animBg="1"/>
      <p:bldP spid="24" grpId="0" animBg="1"/>
      <p:bldP spid="30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CLARIN-template-new">
  <a:themeElements>
    <a:clrScheme name="Clarin Colors 1">
      <a:dk1>
        <a:srgbClr val="000000"/>
      </a:dk1>
      <a:lt1>
        <a:srgbClr val="FFFFFF"/>
      </a:lt1>
      <a:dk2>
        <a:srgbClr val="07426E"/>
      </a:dk2>
      <a:lt2>
        <a:srgbClr val="0080AA"/>
      </a:lt2>
      <a:accent1>
        <a:srgbClr val="A2C037"/>
      </a:accent1>
      <a:accent2>
        <a:srgbClr val="3399BB"/>
      </a:accent2>
      <a:accent3>
        <a:srgbClr val="B5CD5F"/>
      </a:accent3>
      <a:accent4>
        <a:srgbClr val="66B3CC"/>
      </a:accent4>
      <a:accent5>
        <a:srgbClr val="C7D987"/>
      </a:accent5>
      <a:accent6>
        <a:srgbClr val="39688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Macintosh PowerPoint</Application>
  <PresentationFormat>Breitbild</PresentationFormat>
  <Paragraphs>50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8" baseType="lpstr">
      <vt:lpstr>Times New Roman</vt:lpstr>
      <vt:lpstr>Tw Cen MT</vt:lpstr>
      <vt:lpstr>PMingLiU</vt:lpstr>
      <vt:lpstr>MS Mincho</vt:lpstr>
      <vt:lpstr>Calibri</vt:lpstr>
      <vt:lpstr>Arial</vt:lpstr>
      <vt:lpstr>Wingdings</vt:lpstr>
      <vt:lpstr>Courier New</vt:lpstr>
      <vt:lpstr>Source Sans Pro</vt:lpstr>
      <vt:lpstr>MS PGothic</vt:lpstr>
      <vt:lpstr>Open Sans</vt:lpstr>
      <vt:lpstr>CLARIN-template-new</vt:lpstr>
      <vt:lpstr>Voices from Ravensbrück; Towards the creation of a multilingual oral history resource family</vt:lpstr>
      <vt:lpstr>PowerPoint-Präsentation</vt:lpstr>
      <vt:lpstr>The potential of Oral History for CLARIN</vt:lpstr>
      <vt:lpstr> Anna Maria Bruzzone and Lidia Beccaria Rolfi, 1977</vt:lpstr>
      <vt:lpstr>The Italian archive             The curation tasks*</vt:lpstr>
      <vt:lpstr>Oral Histories about Ravensbrück worldwide and CLARIN members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Voices from Ravensbrück. Towards the creation of an oral and multilingual resource family</dc:title>
  <dc:creator>jos velmans</dc:creator>
  <cp:lastModifiedBy>Christoph Draxler</cp:lastModifiedBy>
  <cp:revision>10</cp:revision>
  <dcterms:created xsi:type="dcterms:W3CDTF">2016-05-02T05:42:50Z</dcterms:created>
  <dcterms:modified xsi:type="dcterms:W3CDTF">2021-09-20T07:47:14Z</dcterms:modified>
</cp:coreProperties>
</file>