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6" r:id="rId1"/>
  </p:sldMasterIdLst>
  <p:notesMasterIdLst>
    <p:notesMasterId r:id="rId54"/>
  </p:notesMasterIdLst>
  <p:sldIdLst>
    <p:sldId id="256" r:id="rId2"/>
    <p:sldId id="257" r:id="rId3"/>
    <p:sldId id="258" r:id="rId4"/>
    <p:sldId id="259" r:id="rId5"/>
    <p:sldId id="260" r:id="rId6"/>
    <p:sldId id="261" r:id="rId7"/>
    <p:sldId id="262" r:id="rId8"/>
    <p:sldId id="307"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84" r:id="rId30"/>
    <p:sldId id="285" r:id="rId31"/>
    <p:sldId id="287" r:id="rId32"/>
    <p:sldId id="286" r:id="rId33"/>
    <p:sldId id="288" r:id="rId34"/>
    <p:sldId id="289" r:id="rId35"/>
    <p:sldId id="291" r:id="rId36"/>
    <p:sldId id="292" r:id="rId37"/>
    <p:sldId id="293" r:id="rId38"/>
    <p:sldId id="294" r:id="rId39"/>
    <p:sldId id="295" r:id="rId40"/>
    <p:sldId id="296" r:id="rId41"/>
    <p:sldId id="297" r:id="rId42"/>
    <p:sldId id="290" r:id="rId43"/>
    <p:sldId id="298" r:id="rId44"/>
    <p:sldId id="299" r:id="rId45"/>
    <p:sldId id="300" r:id="rId46"/>
    <p:sldId id="301" r:id="rId47"/>
    <p:sldId id="302" r:id="rId48"/>
    <p:sldId id="303" r:id="rId49"/>
    <p:sldId id="304" r:id="rId50"/>
    <p:sldId id="305" r:id="rId51"/>
    <p:sldId id="306" r:id="rId52"/>
    <p:sldId id="308" r:id="rId53"/>
  </p:sldIdLst>
  <p:sldSz cx="12192000" cy="6858000"/>
  <p:notesSz cx="6858000" cy="9144000"/>
  <p:embeddedFontLst>
    <p:embeddedFont>
      <p:font typeface="Calibri" panose="020F0502020204030204" pitchFamily="34" charset="0"/>
      <p:regular r:id="rId55"/>
      <p:bold r:id="rId56"/>
      <p:italic r:id="rId57"/>
      <p:boldItalic r:id="rId58"/>
    </p:embeddedFont>
    <p:embeddedFont>
      <p:font typeface="Merriweather Sans" pitchFamily="2" charset="0"/>
      <p:regular r:id="rId59"/>
    </p:embeddedFont>
    <p:embeddedFont>
      <p:font typeface="Open Sans" panose="020B0606030504020204" pitchFamily="34" charset="0"/>
      <p:regular r:id="rId60"/>
      <p:bold r:id="rId61"/>
      <p:italic r:id="rId62"/>
      <p:boldItalic r:id="rId63"/>
    </p:embeddedFont>
    <p:embeddedFont>
      <p:font typeface="Open Sans Light" panose="020B0306030504020204" pitchFamily="34" charset="0"/>
      <p:regular r:id="rId64"/>
      <p:italic r:id="rId65"/>
    </p:embeddedFont>
    <p:embeddedFont>
      <p:font typeface="Trebuchet MS" panose="020B060302020202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13" userDrawn="1">
          <p15:clr>
            <a:srgbClr val="A4A3A4"/>
          </p15:clr>
        </p15:guide>
        <p15:guide id="2" pos="3840" userDrawn="1">
          <p15:clr>
            <a:srgbClr val="A4A3A4"/>
          </p15:clr>
        </p15:guide>
        <p15:guide id="3" orient="horz" pos="397" userDrawn="1">
          <p15:clr>
            <a:srgbClr val="9AA0A6"/>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1BF071-D825-4723-9A52-B18F56563DD4}">
  <a:tblStyle styleId="{051BF071-D825-4723-9A52-B18F56563DD4}"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a:tcStyle>
        <a:tcBdr/>
      </a:tcStyle>
    </a:seCell>
    <a:swCell>
      <a:tcTxStyle/>
      <a:tcStyle>
        <a:tcBdr/>
      </a:tcStyle>
    </a:swCell>
    <a:firstRow>
      <a:tcTxStyle b="on" i="off"/>
      <a:tcStyle>
        <a:tcBdr/>
        <a:fill>
          <a:solidFill>
            <a:srgbClr val="E6E6E6"/>
          </a:solidFill>
        </a:fill>
      </a:tcStyle>
    </a:firstRow>
    <a:neCell>
      <a:tcTxStyle/>
      <a:tcStyle>
        <a:tcBdr/>
      </a:tcStyle>
    </a:neCell>
    <a:nwCell>
      <a:tcTxStyle/>
      <a:tcStyle>
        <a:tcBdr/>
      </a:tcStyle>
    </a:nwCell>
  </a:tblStyle>
  <a:tblStyle styleId="{221A1C97-A827-41D6-BCED-985979EDDD21}"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4E7"/>
          </a:solidFill>
        </a:fill>
      </a:tcStyle>
    </a:wholeTbl>
    <a:band1H>
      <a:tcTxStyle/>
      <a:tcStyle>
        <a:tcBdr/>
        <a:fill>
          <a:solidFill>
            <a:srgbClr val="DFE8CC"/>
          </a:solidFill>
        </a:fill>
      </a:tcStyle>
    </a:band1H>
    <a:band2H>
      <a:tcTxStyle/>
      <a:tcStyle>
        <a:tcBdr/>
      </a:tcStyle>
    </a:band2H>
    <a:band1V>
      <a:tcTxStyle/>
      <a:tcStyle>
        <a:tcBdr/>
        <a:fill>
          <a:solidFill>
            <a:srgbClr val="DFE8C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644" y="72"/>
      </p:cViewPr>
      <p:guideLst>
        <p:guide orient="horz" pos="913"/>
        <p:guide pos="3840"/>
        <p:guide orient="horz" pos="397"/>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41046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61984cf9b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g61984cf9b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ca79e2a7e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5ca79e2a7e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BE"/>
              <a:t>Approaches tend to overlap </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ca79e2a7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5ca79e2a7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2fc254807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2fc254807_0_2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2fc254807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2fc254807_0_2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2fc254807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2fc254807_0_2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2fc254807_0_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62fc254807_0_2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62fc254807_0_2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BE"/>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2fc254807_0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62fc254807_0_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62fc254807_0_2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BE"/>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2fc25480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2fc25480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g62fc25480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B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2fc254807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62fc254807_0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62fc254807_0_2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BE"/>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2fc254807_0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62fc254807_0_2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g62fc254807_0_2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BE"/>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2fc254807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62fc254807_0_2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62fc254807_0_2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BE"/>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61984cf9bc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61984cf9bc_0_1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61984cf9bc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5" name="Google Shape;255;g61984cf9bc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1200"/>
              </a:spcBef>
              <a:spcAft>
                <a:spcPts val="0"/>
              </a:spcAft>
              <a:buNone/>
            </a:pPr>
            <a:endParaRPr sz="2200" b="0" i="0" u="none" strike="noStrike" cap="none">
              <a:solidFill>
                <a:schemeClr val="dk1"/>
              </a:solidFill>
              <a:latin typeface="Merriweather Sans"/>
              <a:ea typeface="Merriweather Sans"/>
              <a:cs typeface="Merriweather Sans"/>
              <a:sym typeface="Merriweather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1984cf9bc_0_2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61984cf9bc_0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62fc254807_0_3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62fc254807_0_3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62fc254807_0_3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BE"/>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62fc254807_0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62fc254807_0_3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62fc254807_0_3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BE"/>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62fc254807_0_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62fc254807_0_3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62fc254807_0_3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BE"/>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62fc254807_0_35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62fc254807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1984cf9b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1984cf9b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g61984cf9b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BE"/>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62fc254807_0_37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62fc254807_0_3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62fc254807_0_362: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62fc254807_0_3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2fc254807_0_37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364" name="Google Shape;364;g62fc254807_0_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2fc25480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2fc254807_0_1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sz="1200">
                <a:solidFill>
                  <a:schemeClr val="dk1"/>
                </a:solidFill>
                <a:latin typeface="Calibri"/>
                <a:ea typeface="Calibri"/>
                <a:cs typeface="Calibri"/>
                <a:sym typeface="Calibri"/>
              </a:rPr>
              <a:t>ELAN (EUDICO Linguistic Annotator) is an annotation tool that allows you to create, edit, visualize and search annotations for video and audio data. It was developed at the Max Planck Institute for Psycholinguistics, Nijmegen, The Netherlands, with the aim to provide a sound technological basis for the annotation and exploitation of multi-media recordings.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62fc254807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62fc254807_0_1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600"/>
              </a:spcAft>
              <a:buNone/>
            </a:pPr>
            <a:r>
              <a:rPr lang="nl-BE"/>
              <a:t>In this other example you see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2fc254807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2fc254807_0_1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a:t>For example, film studies.</a:t>
            </a:r>
            <a:endParaRPr/>
          </a:p>
          <a:p>
            <a:pPr marL="0" lvl="0" indent="0" algn="l" rtl="0">
              <a:spcBef>
                <a:spcPts val="0"/>
              </a:spcBef>
              <a:spcAft>
                <a:spcPts val="0"/>
              </a:spcAft>
              <a:buNone/>
            </a:pPr>
            <a:r>
              <a:rPr lang="nl-BE"/>
              <a:t>A tier is…</a:t>
            </a:r>
            <a:endParaRPr/>
          </a:p>
          <a:p>
            <a:pPr marL="0" lvl="0" indent="0" algn="l" rtl="0">
              <a:spcBef>
                <a:spcPts val="0"/>
              </a:spcBef>
              <a:spcAft>
                <a:spcPts val="0"/>
              </a:spcAft>
              <a:buNone/>
            </a:pPr>
            <a:r>
              <a:rPr lang="nl-BE"/>
              <a:t>In this screenshot you see the analysis of a film using ELAN. The tiers are...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62fc254807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62fc254807_0_1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600"/>
              </a:spcAft>
              <a:buNone/>
            </a:pPr>
            <a:r>
              <a:rPr lang="nl-BE"/>
              <a:t>In this other example you see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62fc254807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2fc254807_0_1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a:t>Gesture analysis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62fc254807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62fc254807_0_1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600"/>
              </a:spcAft>
              <a:buNone/>
            </a:pPr>
            <a:r>
              <a:rPr lang="nl-BE"/>
              <a:t>In this other example you see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2fc254807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g62fc254807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2fc254807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62fc254807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g62fc254807_0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BE"/>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62fc254807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62fc254807_0_1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62fc254807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62fc254807_0_1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sz="1200">
                <a:solidFill>
                  <a:schemeClr val="dk1"/>
                </a:solidFill>
                <a:latin typeface="Calibri"/>
                <a:ea typeface="Calibri"/>
                <a:cs typeface="Calibri"/>
                <a:sym typeface="Calibri"/>
              </a:rPr>
              <a:t>ELAN is specifically designed for the analysis of languages, sign languages, and gestures, but it can also be used by anyone who works with media corpora, i.e., with video and/or audio data, for purposes of annotation, analysis and documentation. </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nl-BE" sz="1200" b="1">
                <a:solidFill>
                  <a:schemeClr val="dk1"/>
                </a:solidFill>
                <a:latin typeface="Calibri"/>
                <a:ea typeface="Calibri"/>
                <a:cs typeface="Calibri"/>
                <a:sym typeface="Calibri"/>
              </a:rPr>
              <a:t>Its tiered approach makes it appealing to other disciplines</a:t>
            </a:r>
            <a:endParaRPr sz="1200" b="1">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62fc254807_0_4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62fc254807_0_4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g62fc254807_0_4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BE"/>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61984cf9b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g61984cf9b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428f5a2120_0_4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g428f5a2120_0_4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61984cf9bc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61984cf9bc_0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g61984cf9bc_0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BE"/>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2fc254807_0_3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2fc254807_0_3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g62fc254807_0_3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BE"/>
              <a:t>47</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62fc254807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62fc254807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g62fc254807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48</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62fc254807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62fc254807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g62fc254807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62fc254807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62fc254807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g62fc254807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50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28f5a2120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428f5a2120_0_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2fc254807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2fc254807_0_3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g62fc254807_0_3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51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28f5a2120_0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428f5a2120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28f5a2120_0_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428f5a2120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2fc254807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2fc254807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62fc254807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objec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365126"/>
            <a:ext cx="10515600" cy="10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2"/>
          <p:cNvSpPr txBox="1">
            <a:spLocks noGrp="1"/>
          </p:cNvSpPr>
          <p:nvPr>
            <p:ph type="body" idx="1"/>
          </p:nvPr>
        </p:nvSpPr>
        <p:spPr>
          <a:xfrm>
            <a:off x="838200" y="1475999"/>
            <a:ext cx="10515600" cy="511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E9945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rgbClr val="E9945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E9945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E9945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E9945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838200" y="6573187"/>
            <a:ext cx="7315200" cy="269700"/>
          </a:xfrm>
          <a:prstGeom prst="rect">
            <a:avLst/>
          </a:prstGeom>
          <a:noFill/>
          <a:ln>
            <a:noFill/>
          </a:ln>
        </p:spPr>
        <p:txBody>
          <a:bodyPr spcFirstLastPara="1" wrap="square" lIns="0"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573187"/>
            <a:ext cx="2743200" cy="269700"/>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fld id="{00000000-1234-1234-1234-123412341234}"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Landscape">
  <p:cSld name="Picture Landscape">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0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sldNum" idx="12"/>
          </p:nvPr>
        </p:nvSpPr>
        <p:spPr>
          <a:xfrm>
            <a:off x="8610600" y="6573187"/>
            <a:ext cx="2743200" cy="269700"/>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fld id="{00000000-1234-1234-1234-123412341234}" type="slidenum">
              <a:rPr lang="nl-BE" smtClean="0"/>
              <a:pPr/>
              <a:t>‹nr.›</a:t>
            </a:fld>
            <a:endParaRPr lang="nl-BE"/>
          </a:p>
        </p:txBody>
      </p:sp>
      <p:sp>
        <p:nvSpPr>
          <p:cNvPr id="24" name="Google Shape;24;p3"/>
          <p:cNvSpPr txBox="1">
            <a:spLocks noGrp="1"/>
          </p:cNvSpPr>
          <p:nvPr>
            <p:ph type="ftr" idx="11"/>
          </p:nvPr>
        </p:nvSpPr>
        <p:spPr>
          <a:xfrm>
            <a:off x="838200" y="6573187"/>
            <a:ext cx="7315200" cy="269700"/>
          </a:xfrm>
          <a:prstGeom prst="rect">
            <a:avLst/>
          </a:prstGeom>
          <a:noFill/>
          <a:ln>
            <a:noFill/>
          </a:ln>
        </p:spPr>
        <p:txBody>
          <a:bodyPr spcFirstLastPara="1" wrap="square" lIns="0"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esentation Title">
  <p:cSld name="Presentation 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ctr" anchorCtr="0">
            <a:noAutofit/>
          </a:bodyPr>
          <a:lstStyle>
            <a:lvl1pPr marR="0" lvl="0" algn="r" rtl="0">
              <a:lnSpc>
                <a:spcPct val="90000"/>
              </a:lnSpc>
              <a:spcBef>
                <a:spcPts val="0"/>
              </a:spcBef>
              <a:spcAft>
                <a:spcPts val="0"/>
              </a:spcAft>
              <a:buClr>
                <a:schemeClr val="dk2"/>
              </a:buClr>
              <a:buSzPts val="4800"/>
              <a:buFont typeface="Calibri"/>
              <a:buNone/>
              <a:defRPr sz="48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4"/>
          <p:cNvSpPr txBox="1">
            <a:spLocks noGrp="1"/>
          </p:cNvSpPr>
          <p:nvPr>
            <p:ph type="subTitle" idx="1"/>
          </p:nvPr>
        </p:nvSpPr>
        <p:spPr>
          <a:xfrm>
            <a:off x="2133600" y="3602038"/>
            <a:ext cx="9144000" cy="909900"/>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1000"/>
              </a:spcBef>
              <a:spcAft>
                <a:spcPts val="0"/>
              </a:spcAft>
              <a:buClr>
                <a:srgbClr val="E99451"/>
              </a:buClr>
              <a:buSzPts val="2000"/>
              <a:buFont typeface="Arial"/>
              <a:buNone/>
              <a:defRPr sz="2000" b="0" i="0" u="none" strike="noStrike" cap="none">
                <a:solidFill>
                  <a:schemeClr val="dk2"/>
                </a:solidFill>
                <a:latin typeface="Calibri"/>
                <a:ea typeface="Calibri"/>
                <a:cs typeface="Calibri"/>
                <a:sym typeface="Calibri"/>
              </a:defRPr>
            </a:lvl1pPr>
            <a:lvl2pPr marR="0" lvl="1" algn="ctr" rtl="0">
              <a:lnSpc>
                <a:spcPct val="90000"/>
              </a:lnSpc>
              <a:spcBef>
                <a:spcPts val="500"/>
              </a:spcBef>
              <a:spcAft>
                <a:spcPts val="0"/>
              </a:spcAft>
              <a:buClr>
                <a:srgbClr val="E9945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rgbClr val="E9945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rgbClr val="E9945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rgbClr val="E9945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28" name="Google Shape;28;p4"/>
          <p:cNvPicPr preferRelativeResize="0"/>
          <p:nvPr/>
        </p:nvPicPr>
        <p:blipFill rotWithShape="1">
          <a:blip r:embed="rId2">
            <a:alphaModFix/>
          </a:blip>
          <a:srcRect/>
          <a:stretch/>
        </p:blipFill>
        <p:spPr>
          <a:xfrm>
            <a:off x="285136" y="5431822"/>
            <a:ext cx="1603381" cy="1202536"/>
          </a:xfrm>
          <a:prstGeom prst="rect">
            <a:avLst/>
          </a:prstGeom>
          <a:noFill/>
          <a:ln>
            <a:noFill/>
          </a:ln>
        </p:spPr>
      </p:pic>
      <p:sp>
        <p:nvSpPr>
          <p:cNvPr id="29" name="Google Shape;29;p4"/>
          <p:cNvSpPr txBox="1">
            <a:spLocks noGrp="1"/>
          </p:cNvSpPr>
          <p:nvPr>
            <p:ph type="body" idx="2"/>
          </p:nvPr>
        </p:nvSpPr>
        <p:spPr>
          <a:xfrm>
            <a:off x="2133600" y="4916773"/>
            <a:ext cx="9144000" cy="1544100"/>
          </a:xfrm>
          <a:prstGeom prst="rect">
            <a:avLst/>
          </a:prstGeom>
          <a:noFill/>
          <a:ln>
            <a:noFill/>
          </a:ln>
        </p:spPr>
        <p:txBody>
          <a:bodyPr spcFirstLastPara="1" wrap="square" lIns="91425" tIns="0" rIns="91425" bIns="0" anchor="t" anchorCtr="0">
            <a:noAutofit/>
          </a:bodyPr>
          <a:lstStyle>
            <a:lvl1pPr marL="457200" marR="0" lvl="0" indent="-228600" algn="r" rtl="0">
              <a:lnSpc>
                <a:spcPct val="100000"/>
              </a:lnSpc>
              <a:spcBef>
                <a:spcPts val="300"/>
              </a:spcBef>
              <a:spcAft>
                <a:spcPts val="0"/>
              </a:spcAft>
              <a:buClr>
                <a:schemeClr val="lt2"/>
              </a:buClr>
              <a:buSzPts val="1800"/>
              <a:buFont typeface="Arial"/>
              <a:buNone/>
              <a:defRPr sz="1800" b="0" i="0" u="none" strike="noStrike" cap="none">
                <a:solidFill>
                  <a:schemeClr val="lt2"/>
                </a:solidFill>
                <a:latin typeface="Calibri"/>
                <a:ea typeface="Calibri"/>
                <a:cs typeface="Calibri"/>
                <a:sym typeface="Calibri"/>
              </a:defRPr>
            </a:lvl1pPr>
            <a:lvl2pPr marL="914400" marR="0" lvl="1" indent="-228600" algn="r" rtl="0">
              <a:lnSpc>
                <a:spcPct val="100000"/>
              </a:lnSpc>
              <a:spcBef>
                <a:spcPts val="900"/>
              </a:spcBef>
              <a:spcAft>
                <a:spcPts val="0"/>
              </a:spcAft>
              <a:buClr>
                <a:schemeClr val="lt2"/>
              </a:buClr>
              <a:buSzPts val="1400"/>
              <a:buFont typeface="Arial"/>
              <a:buNone/>
              <a:defRPr sz="1400" b="0" i="0" u="none" strike="noStrike" cap="none">
                <a:solidFill>
                  <a:schemeClr val="lt2"/>
                </a:solidFill>
                <a:latin typeface="Calibri"/>
                <a:ea typeface="Calibri"/>
                <a:cs typeface="Calibri"/>
                <a:sym typeface="Calibri"/>
              </a:defRPr>
            </a:lvl2pPr>
            <a:lvl3pPr marL="1371600" marR="0" lvl="2" indent="-228600" algn="r" rtl="0">
              <a:lnSpc>
                <a:spcPct val="100000"/>
              </a:lnSpc>
              <a:spcBef>
                <a:spcPts val="300"/>
              </a:spcBef>
              <a:spcAft>
                <a:spcPts val="0"/>
              </a:spcAft>
              <a:buClr>
                <a:schemeClr val="lt2"/>
              </a:buClr>
              <a:buSzPts val="1400"/>
              <a:buFont typeface="Arial"/>
              <a:buNone/>
              <a:defRPr sz="1400" b="0" i="0" u="none" strike="noStrike" cap="none">
                <a:solidFill>
                  <a:schemeClr val="lt2"/>
                </a:solidFill>
                <a:latin typeface="Calibri"/>
                <a:ea typeface="Calibri"/>
                <a:cs typeface="Calibri"/>
                <a:sym typeface="Calibri"/>
              </a:defRPr>
            </a:lvl3pPr>
            <a:lvl4pPr marL="1828800" marR="0" lvl="3" indent="-228600" algn="r" rtl="0">
              <a:lnSpc>
                <a:spcPct val="100000"/>
              </a:lnSpc>
              <a:spcBef>
                <a:spcPts val="300"/>
              </a:spcBef>
              <a:spcAft>
                <a:spcPts val="0"/>
              </a:spcAft>
              <a:buClr>
                <a:schemeClr val="lt2"/>
              </a:buClr>
              <a:buSzPts val="1400"/>
              <a:buFont typeface="Arial"/>
              <a:buNone/>
              <a:defRPr sz="1400" b="0" i="0" u="none" strike="noStrike" cap="none">
                <a:solidFill>
                  <a:schemeClr val="lt2"/>
                </a:solidFill>
                <a:latin typeface="Calibri"/>
                <a:ea typeface="Calibri"/>
                <a:cs typeface="Calibri"/>
                <a:sym typeface="Calibri"/>
              </a:defRPr>
            </a:lvl4pPr>
            <a:lvl5pPr marL="2286000" marR="0" lvl="4" indent="-228600" algn="r" rtl="0">
              <a:lnSpc>
                <a:spcPct val="100000"/>
              </a:lnSpc>
              <a:spcBef>
                <a:spcPts val="300"/>
              </a:spcBef>
              <a:spcAft>
                <a:spcPts val="0"/>
              </a:spcAft>
              <a:buClr>
                <a:schemeClr val="lt2"/>
              </a:buClr>
              <a:buSzPts val="1400"/>
              <a:buFont typeface="Arial"/>
              <a:buNone/>
              <a:defRPr sz="14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Box">
  <p:cSld name="Text Box">
    <p:spTree>
      <p:nvGrpSpPr>
        <p:cNvPr id="1" name="Shape 30"/>
        <p:cNvGrpSpPr/>
        <p:nvPr/>
      </p:nvGrpSpPr>
      <p:grpSpPr>
        <a:xfrm>
          <a:off x="0" y="0"/>
          <a:ext cx="0" cy="0"/>
          <a:chOff x="0" y="0"/>
          <a:chExt cx="0" cy="0"/>
        </a:xfrm>
      </p:grpSpPr>
      <p:sp>
        <p:nvSpPr>
          <p:cNvPr id="31" name="Google Shape;31;p5"/>
          <p:cNvSpPr txBox="1">
            <a:spLocks noGrp="1"/>
          </p:cNvSpPr>
          <p:nvPr>
            <p:ph type="body" idx="1"/>
          </p:nvPr>
        </p:nvSpPr>
        <p:spPr>
          <a:xfrm>
            <a:off x="838201" y="365123"/>
            <a:ext cx="10515600" cy="6127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E9945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rgbClr val="E9945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E9945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E9945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E9945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ftr" idx="11"/>
          </p:nvPr>
        </p:nvSpPr>
        <p:spPr>
          <a:xfrm>
            <a:off x="838200" y="6573187"/>
            <a:ext cx="7315200" cy="269700"/>
          </a:xfrm>
          <a:prstGeom prst="rect">
            <a:avLst/>
          </a:prstGeom>
          <a:noFill/>
          <a:ln>
            <a:noFill/>
          </a:ln>
        </p:spPr>
        <p:txBody>
          <a:bodyPr spcFirstLastPara="1" wrap="square" lIns="0"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sldNum" idx="12"/>
          </p:nvPr>
        </p:nvSpPr>
        <p:spPr>
          <a:xfrm>
            <a:off x="8610600" y="6573187"/>
            <a:ext cx="2743200" cy="269700"/>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fld id="{00000000-1234-1234-1234-123412341234}"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portait">
  <p:cSld name="Picture portai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8200" y="365126"/>
            <a:ext cx="10515600" cy="10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6"/>
          <p:cNvSpPr txBox="1">
            <a:spLocks noGrp="1"/>
          </p:cNvSpPr>
          <p:nvPr>
            <p:ph type="body" idx="1"/>
          </p:nvPr>
        </p:nvSpPr>
        <p:spPr>
          <a:xfrm>
            <a:off x="6169800" y="1475999"/>
            <a:ext cx="5184000" cy="4860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E9945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rgbClr val="E9945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E9945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E9945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E9945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ftr" idx="11"/>
          </p:nvPr>
        </p:nvSpPr>
        <p:spPr>
          <a:xfrm>
            <a:off x="838200" y="6573187"/>
            <a:ext cx="7315200" cy="269700"/>
          </a:xfrm>
          <a:prstGeom prst="rect">
            <a:avLst/>
          </a:prstGeom>
          <a:noFill/>
          <a:ln>
            <a:noFill/>
          </a:ln>
        </p:spPr>
        <p:txBody>
          <a:bodyPr spcFirstLastPara="1" wrap="square" lIns="0"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sldNum" idx="12"/>
          </p:nvPr>
        </p:nvSpPr>
        <p:spPr>
          <a:xfrm>
            <a:off x="8610600" y="6573187"/>
            <a:ext cx="2743200" cy="269700"/>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fld id="{00000000-1234-1234-1234-123412341234}" type="slidenum">
              <a:rPr lang="nl-BE" smtClean="0"/>
              <a:pPr/>
              <a:t>‹nr.›</a:t>
            </a:fld>
            <a:endParaRPr lang="nl-BE"/>
          </a:p>
        </p:txBody>
      </p:sp>
      <p:sp>
        <p:nvSpPr>
          <p:cNvPr id="39" name="Google Shape;39;p6"/>
          <p:cNvSpPr>
            <a:spLocks noGrp="1"/>
          </p:cNvSpPr>
          <p:nvPr>
            <p:ph type="pic" idx="2"/>
          </p:nvPr>
        </p:nvSpPr>
        <p:spPr>
          <a:xfrm>
            <a:off x="838200" y="1475999"/>
            <a:ext cx="5184000" cy="486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99451"/>
              </a:buClr>
              <a:buSzPts val="2400"/>
              <a:buFont typeface="Arial"/>
              <a:buChar char="•"/>
              <a:defRPr sz="24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rgbClr val="E99451"/>
              </a:buClr>
              <a:buSzPts val="2000"/>
              <a:buFont typeface="Arial"/>
              <a:buChar char="-"/>
              <a:defRPr sz="20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rgbClr val="E9945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rgbClr val="E99451"/>
              </a:buClr>
              <a:buSzPts val="1600"/>
              <a:buFont typeface="Arial"/>
              <a:buChar char="•"/>
              <a:defRPr sz="16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rgbClr val="E99451"/>
              </a:buClr>
              <a:buSzPts val="1600"/>
              <a:buFont typeface="Arial"/>
              <a:buChar char="•"/>
              <a:defRPr sz="16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
        <p:cNvGrpSpPr/>
        <p:nvPr/>
      </p:nvGrpSpPr>
      <p:grpSpPr>
        <a:xfrm>
          <a:off x="0" y="0"/>
          <a:ext cx="0" cy="0"/>
          <a:chOff x="0" y="0"/>
          <a:chExt cx="0" cy="0"/>
        </a:xfrm>
      </p:grpSpPr>
      <p:sp>
        <p:nvSpPr>
          <p:cNvPr id="41" name="Google Shape;41;p7"/>
          <p:cNvSpPr txBox="1">
            <a:spLocks noGrp="1"/>
          </p:cNvSpPr>
          <p:nvPr>
            <p:ph type="ctrTitle"/>
          </p:nvPr>
        </p:nvSpPr>
        <p:spPr>
          <a:xfrm>
            <a:off x="415611" y="992767"/>
            <a:ext cx="11360800" cy="27369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5200"/>
              <a:buFont typeface="Calibri"/>
              <a:buNone/>
              <a:defRPr sz="5200" b="1"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9pPr>
          </a:lstStyle>
          <a:p>
            <a:endParaRPr/>
          </a:p>
        </p:txBody>
      </p:sp>
      <p:sp>
        <p:nvSpPr>
          <p:cNvPr id="42" name="Google Shape;42;p7"/>
          <p:cNvSpPr txBox="1">
            <a:spLocks noGrp="1"/>
          </p:cNvSpPr>
          <p:nvPr>
            <p:ph type="subTitle" idx="1"/>
          </p:nvPr>
        </p:nvSpPr>
        <p:spPr>
          <a:xfrm>
            <a:off x="415600" y="3778833"/>
            <a:ext cx="11360800" cy="10569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000"/>
              </a:spcBef>
              <a:spcAft>
                <a:spcPts val="0"/>
              </a:spcAft>
              <a:buClr>
                <a:schemeClr val="lt2"/>
              </a:buClr>
              <a:buSzPts val="28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500"/>
              </a:spcBef>
              <a:spcAft>
                <a:spcPts val="0"/>
              </a:spcAft>
              <a:buClr>
                <a:schemeClr val="lt2"/>
              </a:buClr>
              <a:buSzPts val="28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sldNum" idx="12"/>
          </p:nvPr>
        </p:nvSpPr>
        <p:spPr>
          <a:xfrm>
            <a:off x="11296611" y="6217622"/>
            <a:ext cx="731600" cy="524700"/>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fld id="{00000000-1234-1234-1234-123412341234}"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415600" y="593367"/>
            <a:ext cx="11360800" cy="76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500"/>
              <a:buFont typeface="Calibri"/>
              <a:buNone/>
              <a:defRPr sz="35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 name="Google Shape;46;p8"/>
          <p:cNvSpPr txBox="1">
            <a:spLocks noGrp="1"/>
          </p:cNvSpPr>
          <p:nvPr>
            <p:ph type="body" idx="1"/>
          </p:nvPr>
        </p:nvSpPr>
        <p:spPr>
          <a:xfrm>
            <a:off x="415600" y="1536633"/>
            <a:ext cx="11360800" cy="4555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l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8"/>
          <p:cNvSpPr txBox="1">
            <a:spLocks noGrp="1"/>
          </p:cNvSpPr>
          <p:nvPr>
            <p:ph type="sldNum" idx="12"/>
          </p:nvPr>
        </p:nvSpPr>
        <p:spPr>
          <a:xfrm>
            <a:off x="11296611" y="6217622"/>
            <a:ext cx="731600" cy="524700"/>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fld id="{00000000-1234-1234-1234-123412341234}"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p:nvPr/>
        </p:nvSpPr>
        <p:spPr>
          <a:xfrm>
            <a:off x="0" y="6552000"/>
            <a:ext cx="12192000" cy="30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838200" y="365125"/>
            <a:ext cx="10515600" cy="10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610600" y="6573187"/>
            <a:ext cx="2743200" cy="269700"/>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fld id="{00000000-1234-1234-1234-123412341234}" type="slidenum">
              <a:rPr lang="nl-BE" smtClean="0"/>
              <a:pPr/>
              <a:t>‹nr.›</a:t>
            </a:fld>
            <a:endParaRPr lang="nl-BE"/>
          </a:p>
        </p:txBody>
      </p:sp>
      <p:sp>
        <p:nvSpPr>
          <p:cNvPr id="13" name="Google Shape;13;p1"/>
          <p:cNvSpPr txBox="1">
            <a:spLocks noGrp="1"/>
          </p:cNvSpPr>
          <p:nvPr>
            <p:ph type="ftr" idx="11"/>
          </p:nvPr>
        </p:nvSpPr>
        <p:spPr>
          <a:xfrm>
            <a:off x="838200" y="6573187"/>
            <a:ext cx="7315200" cy="269700"/>
          </a:xfrm>
          <a:prstGeom prst="rect">
            <a:avLst/>
          </a:prstGeom>
          <a:noFill/>
          <a:ln>
            <a:noFill/>
          </a:ln>
        </p:spPr>
        <p:txBody>
          <a:bodyPr spcFirstLastPara="1" wrap="square" lIns="0"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p:nvPr/>
        </p:nvSpPr>
        <p:spPr>
          <a:xfrm>
            <a:off x="0" y="0"/>
            <a:ext cx="12192000" cy="180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1"/>
          <p:cNvSpPr txBox="1">
            <a:spLocks noGrp="1"/>
          </p:cNvSpPr>
          <p:nvPr>
            <p:ph type="body" idx="1"/>
          </p:nvPr>
        </p:nvSpPr>
        <p:spPr>
          <a:xfrm>
            <a:off x="838200" y="1630250"/>
            <a:ext cx="10515600" cy="4868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E9945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rgbClr val="E9945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E9945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rgbClr val="E9945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rgbClr val="E9945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4QrR_1NW_w4"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cessda.eu/"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auth.sketchengine.eu/%23login"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hyperlink" Target="https://www.sketchengine.eu/user-guide/user-manual/"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drive.google.com/file/d/1-ooofaXzR3RWe9fL75NBQGT34B0KdbH2/view"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hyperlink" Target="https://drive.google.com/drive/folders/150Qe3itZArR0s2sAArPcaFUJT2YI9Y_9"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1934400" y="255100"/>
            <a:ext cx="8323200" cy="1407600"/>
          </a:xfrm>
          <a:prstGeom prst="rect">
            <a:avLst/>
          </a:prstGeom>
          <a:noFill/>
          <a:ln>
            <a:noFill/>
          </a:ln>
        </p:spPr>
        <p:txBody>
          <a:bodyPr spcFirstLastPara="1" wrap="square" lIns="91425" tIns="45700" rIns="91425" bIns="45700" anchor="t" anchorCtr="0">
            <a:noAutofit/>
          </a:bodyPr>
          <a:lstStyle/>
          <a:p>
            <a:pPr>
              <a:lnSpc>
                <a:spcPct val="100000"/>
              </a:lnSpc>
              <a:spcBef>
                <a:spcPts val="1600"/>
              </a:spcBef>
            </a:pPr>
            <a:r>
              <a:rPr lang="nl-BE" sz="3100">
                <a:solidFill>
                  <a:srgbClr val="080561"/>
                </a:solidFill>
              </a:rPr>
              <a:t>A multidisciplinary approach to the use of technology in research: the case of interview data</a:t>
            </a:r>
            <a:endParaRPr sz="3100">
              <a:solidFill>
                <a:srgbClr val="434343"/>
              </a:solidFill>
              <a:highlight>
                <a:srgbClr val="FFFFFF"/>
              </a:highlight>
              <a:latin typeface="Arial"/>
              <a:ea typeface="Arial"/>
              <a:cs typeface="Arial"/>
              <a:sym typeface="Arial"/>
            </a:endParaRPr>
          </a:p>
          <a:p>
            <a:pPr>
              <a:spcBef>
                <a:spcPts val="400"/>
              </a:spcBef>
              <a:buSzPts val="3500"/>
            </a:pPr>
            <a:endParaRPr sz="2800">
              <a:solidFill>
                <a:srgbClr val="080561"/>
              </a:solidFill>
            </a:endParaRPr>
          </a:p>
          <a:p>
            <a:pPr>
              <a:buSzPts val="3500"/>
            </a:pPr>
            <a:endParaRPr/>
          </a:p>
        </p:txBody>
      </p:sp>
      <p:sp>
        <p:nvSpPr>
          <p:cNvPr id="54" name="Google Shape;54;p10"/>
          <p:cNvSpPr txBox="1">
            <a:spLocks noGrp="1"/>
          </p:cNvSpPr>
          <p:nvPr>
            <p:ph type="ftr" idx="11"/>
          </p:nvPr>
        </p:nvSpPr>
        <p:spPr>
          <a:xfrm>
            <a:off x="2152650" y="6573187"/>
            <a:ext cx="5486400" cy="269700"/>
          </a:xfrm>
          <a:prstGeom prst="rect">
            <a:avLst/>
          </a:prstGeom>
          <a:noFill/>
          <a:ln>
            <a:noFill/>
          </a:ln>
        </p:spPr>
        <p:txBody>
          <a:bodyPr spcFirstLastPara="1" wrap="square" lIns="0" tIns="45700" rIns="91425" bIns="45700" anchor="ctr" anchorCtr="0">
            <a:noAutofit/>
          </a:bodyPr>
          <a:lstStyle/>
          <a:p>
            <a:r>
              <a:rPr lang="nl-BE"/>
              <a:t>CLARIN</a:t>
            </a:r>
            <a:endParaRPr/>
          </a:p>
        </p:txBody>
      </p:sp>
      <p:sp>
        <p:nvSpPr>
          <p:cNvPr id="55" name="Google Shape;55;p10"/>
          <p:cNvSpPr txBox="1">
            <a:spLocks noGrp="1"/>
          </p:cNvSpPr>
          <p:nvPr>
            <p:ph type="sldNum" idx="12"/>
          </p:nvPr>
        </p:nvSpPr>
        <p:spPr>
          <a:xfrm>
            <a:off x="7981950" y="6573187"/>
            <a:ext cx="2057400" cy="269700"/>
          </a:xfrm>
          <a:prstGeom prst="rect">
            <a:avLst/>
          </a:prstGeom>
          <a:noFill/>
          <a:ln>
            <a:noFill/>
          </a:ln>
        </p:spPr>
        <p:txBody>
          <a:bodyPr spcFirstLastPara="1" wrap="square" lIns="91425" tIns="45700" rIns="0" bIns="45700" anchor="ctr" anchorCtr="0">
            <a:noAutofit/>
          </a:bodyPr>
          <a:lstStyle/>
          <a:p>
            <a:fld id="{00000000-1234-1234-1234-123412341234}" type="slidenum">
              <a:rPr lang="nl-BE"/>
              <a:pPr/>
              <a:t>1</a:t>
            </a:fld>
            <a:endParaRPr/>
          </a:p>
        </p:txBody>
      </p:sp>
      <p:grpSp>
        <p:nvGrpSpPr>
          <p:cNvPr id="56" name="Google Shape;56;p10"/>
          <p:cNvGrpSpPr/>
          <p:nvPr/>
        </p:nvGrpSpPr>
        <p:grpSpPr>
          <a:xfrm>
            <a:off x="5033373" y="1662697"/>
            <a:ext cx="5374135" cy="4595385"/>
            <a:chOff x="1474762" y="578701"/>
            <a:chExt cx="6952309" cy="6108447"/>
          </a:xfrm>
        </p:grpSpPr>
        <p:pic>
          <p:nvPicPr>
            <p:cNvPr id="57" name="Google Shape;57;p10"/>
            <p:cNvPicPr preferRelativeResize="0"/>
            <p:nvPr/>
          </p:nvPicPr>
          <p:blipFill rotWithShape="1">
            <a:blip r:embed="rId3">
              <a:alphaModFix/>
            </a:blip>
            <a:srcRect/>
            <a:stretch/>
          </p:blipFill>
          <p:spPr>
            <a:xfrm>
              <a:off x="1474762" y="578701"/>
              <a:ext cx="1901483" cy="1901483"/>
            </a:xfrm>
            <a:prstGeom prst="rect">
              <a:avLst/>
            </a:prstGeom>
            <a:noFill/>
            <a:ln>
              <a:noFill/>
            </a:ln>
          </p:spPr>
        </p:pic>
        <p:pic>
          <p:nvPicPr>
            <p:cNvPr id="58" name="Google Shape;58;p10"/>
            <p:cNvPicPr preferRelativeResize="0"/>
            <p:nvPr/>
          </p:nvPicPr>
          <p:blipFill rotWithShape="1">
            <a:blip r:embed="rId4">
              <a:alphaModFix/>
            </a:blip>
            <a:srcRect/>
            <a:stretch/>
          </p:blipFill>
          <p:spPr>
            <a:xfrm rot="1852762">
              <a:off x="4752827" y="3538469"/>
              <a:ext cx="1973405" cy="1973405"/>
            </a:xfrm>
            <a:prstGeom prst="rect">
              <a:avLst/>
            </a:prstGeom>
            <a:noFill/>
            <a:ln>
              <a:noFill/>
            </a:ln>
          </p:spPr>
        </p:pic>
        <p:pic>
          <p:nvPicPr>
            <p:cNvPr id="59" name="Google Shape;59;p10"/>
            <p:cNvPicPr preferRelativeResize="0"/>
            <p:nvPr/>
          </p:nvPicPr>
          <p:blipFill rotWithShape="1">
            <a:blip r:embed="rId5">
              <a:alphaModFix/>
            </a:blip>
            <a:srcRect/>
            <a:stretch/>
          </p:blipFill>
          <p:spPr>
            <a:xfrm rot="-309510">
              <a:off x="2331119" y="4045131"/>
              <a:ext cx="2533263" cy="2533263"/>
            </a:xfrm>
            <a:prstGeom prst="rect">
              <a:avLst/>
            </a:prstGeom>
            <a:noFill/>
            <a:ln>
              <a:noFill/>
            </a:ln>
          </p:spPr>
        </p:pic>
        <p:pic>
          <p:nvPicPr>
            <p:cNvPr id="60" name="Google Shape;60;p10"/>
            <p:cNvPicPr preferRelativeResize="0"/>
            <p:nvPr/>
          </p:nvPicPr>
          <p:blipFill rotWithShape="1">
            <a:blip r:embed="rId6">
              <a:alphaModFix/>
            </a:blip>
            <a:srcRect/>
            <a:stretch/>
          </p:blipFill>
          <p:spPr>
            <a:xfrm rot="599994">
              <a:off x="2876063" y="1552015"/>
              <a:ext cx="2527917" cy="2527917"/>
            </a:xfrm>
            <a:prstGeom prst="rect">
              <a:avLst/>
            </a:prstGeom>
            <a:noFill/>
            <a:ln>
              <a:noFill/>
            </a:ln>
          </p:spPr>
        </p:pic>
        <p:pic>
          <p:nvPicPr>
            <p:cNvPr id="61" name="Google Shape;61;p10"/>
            <p:cNvPicPr preferRelativeResize="0"/>
            <p:nvPr/>
          </p:nvPicPr>
          <p:blipFill rotWithShape="1">
            <a:blip r:embed="rId7">
              <a:alphaModFix/>
            </a:blip>
            <a:srcRect/>
            <a:stretch/>
          </p:blipFill>
          <p:spPr>
            <a:xfrm>
              <a:off x="5407855" y="764994"/>
              <a:ext cx="3019216" cy="3019216"/>
            </a:xfrm>
            <a:prstGeom prst="rect">
              <a:avLst/>
            </a:prstGeom>
            <a:noFill/>
            <a:ln>
              <a:noFill/>
            </a:ln>
          </p:spPr>
        </p:pic>
      </p:grpSp>
      <p:sp>
        <p:nvSpPr>
          <p:cNvPr id="62" name="Google Shape;62;p10"/>
          <p:cNvSpPr txBox="1"/>
          <p:nvPr/>
        </p:nvSpPr>
        <p:spPr>
          <a:xfrm>
            <a:off x="2152650" y="2406775"/>
            <a:ext cx="2970300" cy="1469400"/>
          </a:xfrm>
          <a:prstGeom prst="rect">
            <a:avLst/>
          </a:prstGeom>
          <a:noFill/>
          <a:ln>
            <a:noFill/>
          </a:ln>
        </p:spPr>
        <p:txBody>
          <a:bodyPr spcFirstLastPara="1" wrap="square" lIns="91425" tIns="91425" rIns="91425" bIns="91425" anchor="t" anchorCtr="0">
            <a:noAutofit/>
          </a:bodyPr>
          <a:lstStyle/>
          <a:p>
            <a:pPr>
              <a:lnSpc>
                <a:spcPct val="90000"/>
              </a:lnSpc>
            </a:pPr>
            <a:r>
              <a:rPr lang="nl-BE" sz="2800" b="1">
                <a:solidFill>
                  <a:srgbClr val="080561"/>
                </a:solidFill>
                <a:latin typeface="Calibri"/>
                <a:ea typeface="Calibri"/>
                <a:cs typeface="Calibri"/>
                <a:sym typeface="Calibri"/>
              </a:rPr>
              <a:t>Louise Corti</a:t>
            </a:r>
            <a:endParaRPr sz="2800" b="1">
              <a:solidFill>
                <a:srgbClr val="080561"/>
              </a:solidFill>
              <a:latin typeface="Calibri"/>
              <a:ea typeface="Calibri"/>
              <a:cs typeface="Calibri"/>
              <a:sym typeface="Calibri"/>
            </a:endParaRPr>
          </a:p>
          <a:p>
            <a:pPr>
              <a:lnSpc>
                <a:spcPct val="90000"/>
              </a:lnSpc>
            </a:pPr>
            <a:r>
              <a:rPr lang="nl-BE" sz="2800" b="1">
                <a:solidFill>
                  <a:srgbClr val="080561"/>
                </a:solidFill>
                <a:latin typeface="Calibri"/>
                <a:ea typeface="Calibri"/>
                <a:cs typeface="Calibri"/>
                <a:sym typeface="Calibri"/>
              </a:rPr>
              <a:t>and colleagues</a:t>
            </a:r>
            <a:endParaRPr sz="2800" b="1">
              <a:solidFill>
                <a:srgbClr val="080561"/>
              </a:solidFill>
              <a:latin typeface="Calibri"/>
              <a:ea typeface="Calibri"/>
              <a:cs typeface="Calibri"/>
              <a:sym typeface="Calibri"/>
            </a:endParaRPr>
          </a:p>
        </p:txBody>
      </p:sp>
      <p:sp>
        <p:nvSpPr>
          <p:cNvPr id="63" name="Google Shape;63;p10"/>
          <p:cNvSpPr txBox="1"/>
          <p:nvPr/>
        </p:nvSpPr>
        <p:spPr>
          <a:xfrm>
            <a:off x="2152650" y="3876175"/>
            <a:ext cx="3626700" cy="1138800"/>
          </a:xfrm>
          <a:prstGeom prst="rect">
            <a:avLst/>
          </a:prstGeom>
          <a:noFill/>
          <a:ln>
            <a:noFill/>
          </a:ln>
        </p:spPr>
        <p:txBody>
          <a:bodyPr spcFirstLastPara="1" wrap="square" lIns="91425" tIns="45700" rIns="91425" bIns="45700" anchor="t" anchorCtr="0">
            <a:noAutofit/>
          </a:bodyPr>
          <a:lstStyle/>
          <a:p>
            <a:r>
              <a:rPr lang="nl-BE" sz="2400">
                <a:latin typeface="Calibri"/>
                <a:ea typeface="Calibri"/>
                <a:cs typeface="Calibri"/>
                <a:sym typeface="Calibri"/>
              </a:rPr>
              <a:t>Parthenos workshop for CEE Countries</a:t>
            </a:r>
            <a:br>
              <a:rPr lang="nl-BE" sz="2400">
                <a:latin typeface="Calibri"/>
                <a:ea typeface="Calibri"/>
                <a:cs typeface="Calibri"/>
                <a:sym typeface="Calibri"/>
              </a:rPr>
            </a:br>
            <a:r>
              <a:rPr lang="nl-BE" sz="2400">
                <a:latin typeface="Calibri"/>
                <a:ea typeface="Calibri"/>
                <a:cs typeface="Calibri"/>
                <a:sym typeface="Calibri"/>
              </a:rPr>
              <a:t>7-9</a:t>
            </a:r>
            <a:r>
              <a:rPr lang="nl-BE" sz="2400">
                <a:solidFill>
                  <a:srgbClr val="080561"/>
                </a:solidFill>
                <a:latin typeface="Calibri"/>
                <a:ea typeface="Calibri"/>
                <a:cs typeface="Calibri"/>
                <a:sym typeface="Calibri"/>
              </a:rPr>
              <a:t> October </a:t>
            </a:r>
            <a:r>
              <a:rPr lang="nl-BE" sz="2400">
                <a:latin typeface="Calibri"/>
                <a:ea typeface="Calibri"/>
                <a:cs typeface="Calibri"/>
                <a:sym typeface="Calibri"/>
              </a:rPr>
              <a:t> 2019, </a:t>
            </a:r>
            <a:endParaRPr sz="2400">
              <a:latin typeface="Calibri"/>
              <a:ea typeface="Calibri"/>
              <a:cs typeface="Calibri"/>
              <a:sym typeface="Calibri"/>
            </a:endParaRPr>
          </a:p>
          <a:p>
            <a:r>
              <a:rPr lang="nl-BE" sz="2400">
                <a:latin typeface="Calibri"/>
                <a:ea typeface="Calibri"/>
                <a:cs typeface="Calibri"/>
                <a:sym typeface="Calibri"/>
              </a:rPr>
              <a:t>Sofia</a:t>
            </a:r>
            <a:endParaRPr sz="2400">
              <a:latin typeface="Calibri"/>
              <a:ea typeface="Calibri"/>
              <a:cs typeface="Calibri"/>
              <a:sym typeface="Calibri"/>
            </a:endParaRPr>
          </a:p>
          <a:p>
            <a:pPr>
              <a:spcBef>
                <a:spcPts val="1000"/>
              </a:spcBef>
            </a:pPr>
            <a:endParaRPr sz="2400">
              <a:latin typeface="Calibri"/>
              <a:ea typeface="Calibri"/>
              <a:cs typeface="Calibri"/>
              <a:sym typeface="Calibri"/>
            </a:endParaRPr>
          </a:p>
          <a:p>
            <a:pPr>
              <a:lnSpc>
                <a:spcPct val="80000"/>
              </a:lnSpc>
              <a:spcBef>
                <a:spcPts val="1000"/>
              </a:spcBef>
            </a:pPr>
            <a:endParaRPr sz="2220">
              <a:latin typeface="Calibri"/>
              <a:ea typeface="Calibri"/>
              <a:cs typeface="Calibri"/>
              <a:sym typeface="Calibri"/>
            </a:endParaRPr>
          </a:p>
          <a:p>
            <a:pPr>
              <a:lnSpc>
                <a:spcPct val="80000"/>
              </a:lnSpc>
              <a:spcBef>
                <a:spcPts val="1000"/>
              </a:spcBef>
            </a:pPr>
            <a:br>
              <a:rPr lang="nl-BE" sz="2220">
                <a:latin typeface="Calibri"/>
                <a:ea typeface="Calibri"/>
                <a:cs typeface="Calibri"/>
                <a:sym typeface="Calibri"/>
              </a:rPr>
            </a:br>
            <a:endParaRPr sz="222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p:nvPr/>
        </p:nvSpPr>
        <p:spPr>
          <a:xfrm>
            <a:off x="2152650" y="2397125"/>
            <a:ext cx="7886700" cy="1886400"/>
          </a:xfrm>
          <a:prstGeom prst="rect">
            <a:avLst/>
          </a:prstGeom>
          <a:noFill/>
          <a:ln>
            <a:noFill/>
          </a:ln>
        </p:spPr>
        <p:txBody>
          <a:bodyPr spcFirstLastPara="1" wrap="square" lIns="91425" tIns="45700" rIns="91425" bIns="45700" anchor="t" anchorCtr="0">
            <a:noAutofit/>
          </a:bodyPr>
          <a:lstStyle/>
          <a:p>
            <a:pPr>
              <a:lnSpc>
                <a:spcPct val="90000"/>
              </a:lnSpc>
              <a:buClr>
                <a:srgbClr val="CAA6FB"/>
              </a:buClr>
              <a:buSzPts val="3500"/>
            </a:pPr>
            <a:r>
              <a:rPr lang="nl-BE" sz="4000" b="1" dirty="0">
                <a:solidFill>
                  <a:srgbClr val="CAA6FB"/>
                </a:solidFill>
                <a:latin typeface="Calibri"/>
                <a:ea typeface="Calibri"/>
                <a:cs typeface="Calibri"/>
                <a:sym typeface="Calibri"/>
              </a:rPr>
              <a:t>Landscape</a:t>
            </a:r>
            <a:endParaRPr sz="4000" b="1" dirty="0">
              <a:solidFill>
                <a:srgbClr val="CAA6FB"/>
              </a:solidFill>
              <a:latin typeface="Calibri"/>
              <a:ea typeface="Calibri"/>
              <a:cs typeface="Calibri"/>
              <a:sym typeface="Calibri"/>
            </a:endParaRPr>
          </a:p>
          <a:p>
            <a:pPr>
              <a:lnSpc>
                <a:spcPct val="90000"/>
              </a:lnSpc>
              <a:buClr>
                <a:srgbClr val="CAA6FB"/>
              </a:buClr>
              <a:buSzPts val="3500"/>
            </a:pPr>
            <a:r>
              <a:rPr lang="nl-BE" sz="3200" b="1" dirty="0">
                <a:solidFill>
                  <a:srgbClr val="CAA6FB"/>
                </a:solidFill>
                <a:latin typeface="Calibri"/>
                <a:ea typeface="Calibri"/>
                <a:cs typeface="Calibri"/>
                <a:sym typeface="Calibri"/>
              </a:rPr>
              <a:t>What do oral historians do with interviews?</a:t>
            </a:r>
            <a:endParaRPr sz="3200" b="1" dirty="0">
              <a:solidFill>
                <a:srgbClr val="CAA6FB"/>
              </a:solidFill>
              <a:latin typeface="Calibri"/>
              <a:ea typeface="Calibri"/>
              <a:cs typeface="Calibri"/>
              <a:sym typeface="Calibri"/>
            </a:endParaRPr>
          </a:p>
          <a:p>
            <a:pPr>
              <a:lnSpc>
                <a:spcPct val="90000"/>
              </a:lnSpc>
              <a:buClr>
                <a:srgbClr val="CAA6FB"/>
              </a:buClr>
              <a:buSzPts val="3500"/>
            </a:pPr>
            <a:endParaRPr sz="3200" b="1" dirty="0">
              <a:solidFill>
                <a:srgbClr val="CAA6FB"/>
              </a:solidFill>
              <a:latin typeface="Calibri"/>
              <a:ea typeface="Calibri"/>
              <a:cs typeface="Calibri"/>
              <a:sym typeface="Calibri"/>
            </a:endParaRPr>
          </a:p>
          <a:p>
            <a:pPr>
              <a:lnSpc>
                <a:spcPct val="90000"/>
              </a:lnSpc>
              <a:buClr>
                <a:srgbClr val="CAA6FB"/>
              </a:buClr>
              <a:buSzPts val="3500"/>
            </a:pPr>
            <a:r>
              <a:rPr lang="nl-BE" sz="3200" b="1" dirty="0">
                <a:solidFill>
                  <a:srgbClr val="4A86E8"/>
                </a:solidFill>
                <a:latin typeface="Calibri"/>
                <a:ea typeface="Calibri"/>
                <a:cs typeface="Calibri"/>
                <a:sym typeface="Calibri"/>
              </a:rPr>
              <a:t>Slides by Norah Karrouche and Max Broekhuizen</a:t>
            </a:r>
            <a:endParaRPr sz="3200" b="1" dirty="0">
              <a:solidFill>
                <a:srgbClr val="4A86E8"/>
              </a:solidFill>
              <a:latin typeface="Calibri"/>
              <a:ea typeface="Calibri"/>
              <a:cs typeface="Calibri"/>
              <a:sym typeface="Calibri"/>
            </a:endParaRPr>
          </a:p>
          <a:p>
            <a:pPr>
              <a:lnSpc>
                <a:spcPct val="90000"/>
              </a:lnSpc>
              <a:buClr>
                <a:srgbClr val="CAA6FB"/>
              </a:buClr>
              <a:buSzPts val="3500"/>
            </a:pPr>
            <a:endParaRPr sz="3500" b="1" dirty="0">
              <a:solidFill>
                <a:srgbClr val="CAA6FB"/>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subTitle" idx="1"/>
          </p:nvPr>
        </p:nvSpPr>
        <p:spPr>
          <a:xfrm>
            <a:off x="1907625" y="1359525"/>
            <a:ext cx="7793700" cy="4815400"/>
          </a:xfrm>
          <a:prstGeom prst="rect">
            <a:avLst/>
          </a:prstGeom>
          <a:noFill/>
          <a:ln>
            <a:noFill/>
          </a:ln>
        </p:spPr>
        <p:txBody>
          <a:bodyPr spcFirstLastPara="1" wrap="square" lIns="91425" tIns="45700" rIns="91425" bIns="45700" anchor="t" anchorCtr="0">
            <a:noAutofit/>
          </a:bodyPr>
          <a:lstStyle/>
          <a:p>
            <a:pPr indent="0" algn="l">
              <a:lnSpc>
                <a:spcPct val="90000"/>
              </a:lnSpc>
              <a:spcBef>
                <a:spcPts val="0"/>
              </a:spcBef>
            </a:pPr>
            <a:endParaRPr sz="2400" dirty="0"/>
          </a:p>
          <a:p>
            <a:pPr marL="508000" indent="-457200" algn="l">
              <a:lnSpc>
                <a:spcPct val="90000"/>
              </a:lnSpc>
              <a:spcBef>
                <a:spcPts val="0"/>
              </a:spcBef>
              <a:buFont typeface="Arial"/>
              <a:buChar char="•"/>
            </a:pPr>
            <a:r>
              <a:rPr lang="nl-BE" b="0" i="0" u="none" strike="noStrike" cap="none" dirty="0">
                <a:solidFill>
                  <a:schemeClr val="dk1"/>
                </a:solidFill>
                <a:latin typeface="Calibri"/>
                <a:ea typeface="Calibri"/>
                <a:cs typeface="Calibri"/>
                <a:sym typeface="Calibri"/>
              </a:rPr>
              <a:t>Oral history methods mostly deal with oral history as a </a:t>
            </a:r>
            <a:r>
              <a:rPr lang="nl-BE" b="1" i="0" u="none" strike="noStrike" cap="none" dirty="0">
                <a:solidFill>
                  <a:schemeClr val="dk1"/>
                </a:solidFill>
                <a:latin typeface="Calibri"/>
                <a:ea typeface="Calibri"/>
                <a:cs typeface="Calibri"/>
                <a:sym typeface="Calibri"/>
              </a:rPr>
              <a:t>practice</a:t>
            </a:r>
            <a:r>
              <a:rPr lang="nl-BE" b="0" i="0" u="none" strike="noStrike" cap="none" dirty="0">
                <a:solidFill>
                  <a:schemeClr val="dk1"/>
                </a:solidFill>
                <a:latin typeface="Calibri"/>
                <a:ea typeface="Calibri"/>
                <a:cs typeface="Calibri"/>
                <a:sym typeface="Calibri"/>
              </a:rPr>
              <a:t> and </a:t>
            </a:r>
            <a:r>
              <a:rPr lang="nl-BE" dirty="0"/>
              <a:t>as a</a:t>
            </a:r>
            <a:r>
              <a:rPr lang="nl-BE" b="0" i="0" u="none" strike="noStrike" cap="none" dirty="0">
                <a:solidFill>
                  <a:schemeClr val="dk1"/>
                </a:solidFill>
                <a:latin typeface="Calibri"/>
                <a:ea typeface="Calibri"/>
                <a:cs typeface="Calibri"/>
                <a:sym typeface="Calibri"/>
              </a:rPr>
              <a:t>n </a:t>
            </a:r>
            <a:r>
              <a:rPr lang="nl-BE" b="1" i="0" u="none" strike="noStrike" cap="none" dirty="0">
                <a:solidFill>
                  <a:schemeClr val="dk1"/>
                </a:solidFill>
                <a:latin typeface="Calibri"/>
                <a:ea typeface="Calibri"/>
                <a:cs typeface="Calibri"/>
                <a:sym typeface="Calibri"/>
              </a:rPr>
              <a:t>approach</a:t>
            </a:r>
            <a:r>
              <a:rPr lang="nl-BE" b="0" i="0" u="none" strike="noStrike" cap="none" dirty="0">
                <a:solidFill>
                  <a:schemeClr val="dk1"/>
                </a:solidFill>
                <a:latin typeface="Calibri"/>
                <a:ea typeface="Calibri"/>
                <a:cs typeface="Calibri"/>
                <a:sym typeface="Calibri"/>
              </a:rPr>
              <a:t> to history (minority groups, voice)</a:t>
            </a:r>
          </a:p>
          <a:p>
            <a:pPr marL="508000" indent="-457200" algn="l">
              <a:lnSpc>
                <a:spcPct val="90000"/>
              </a:lnSpc>
              <a:spcBef>
                <a:spcPts val="0"/>
              </a:spcBef>
              <a:buFont typeface="Arial"/>
              <a:buChar char="•"/>
            </a:pPr>
            <a:endParaRPr lang="nl-BE" dirty="0"/>
          </a:p>
          <a:p>
            <a:pPr marL="508000" indent="-457200" algn="l">
              <a:lnSpc>
                <a:spcPct val="90000"/>
              </a:lnSpc>
              <a:spcBef>
                <a:spcPts val="0"/>
              </a:spcBef>
              <a:buFont typeface="Arial"/>
              <a:buChar char="•"/>
            </a:pPr>
            <a:r>
              <a:rPr lang="nl-BE" dirty="0"/>
              <a:t>Focus on data gathering and publishing the oral histories</a:t>
            </a:r>
          </a:p>
          <a:p>
            <a:pPr indent="0" algn="l">
              <a:lnSpc>
                <a:spcPct val="90000"/>
              </a:lnSpc>
              <a:spcBef>
                <a:spcPts val="0"/>
              </a:spcBef>
            </a:pPr>
            <a:endParaRPr dirty="0"/>
          </a:p>
          <a:p>
            <a:pPr marL="508000" indent="-457200" algn="l">
              <a:lnSpc>
                <a:spcPct val="90000"/>
              </a:lnSpc>
              <a:spcBef>
                <a:spcPts val="0"/>
              </a:spcBef>
              <a:buFont typeface="Arial"/>
              <a:buChar char="•"/>
            </a:pPr>
            <a:r>
              <a:rPr lang="nl-BE" dirty="0"/>
              <a:t>Weak tradition of reflecting on analytical frames</a:t>
            </a:r>
            <a:endParaRPr dirty="0"/>
          </a:p>
          <a:p>
            <a:pPr indent="0" algn="l">
              <a:lnSpc>
                <a:spcPct val="90000"/>
              </a:lnSpc>
              <a:spcBef>
                <a:spcPts val="0"/>
              </a:spcBef>
            </a:pPr>
            <a:endParaRPr sz="2600" dirty="0"/>
          </a:p>
          <a:p>
            <a:pPr indent="0" algn="l">
              <a:lnSpc>
                <a:spcPct val="90000"/>
              </a:lnSpc>
              <a:spcBef>
                <a:spcPts val="0"/>
              </a:spcBef>
            </a:pPr>
            <a:endParaRPr sz="2400" dirty="0"/>
          </a:p>
          <a:p>
            <a:pPr marL="0" indent="0" algn="l">
              <a:lnSpc>
                <a:spcPct val="90000"/>
              </a:lnSpc>
              <a:spcBef>
                <a:spcPts val="0"/>
              </a:spcBef>
              <a:buSzPts val="3000"/>
            </a:pPr>
            <a:endParaRPr sz="2400" dirty="0"/>
          </a:p>
          <a:p>
            <a:pPr marL="0" indent="0" algn="l">
              <a:lnSpc>
                <a:spcPct val="90000"/>
              </a:lnSpc>
              <a:spcBef>
                <a:spcPts val="0"/>
              </a:spcBef>
              <a:buSzPts val="3000"/>
            </a:pPr>
            <a:endParaRPr sz="2400" dirty="0"/>
          </a:p>
        </p:txBody>
      </p:sp>
      <p:sp>
        <p:nvSpPr>
          <p:cNvPr id="127" name="Google Shape;127;p19"/>
          <p:cNvSpPr txBox="1"/>
          <p:nvPr/>
        </p:nvSpPr>
        <p:spPr>
          <a:xfrm>
            <a:off x="1982050" y="376524"/>
            <a:ext cx="7886700" cy="840300"/>
          </a:xfrm>
          <a:prstGeom prst="rect">
            <a:avLst/>
          </a:prstGeom>
          <a:noFill/>
          <a:ln>
            <a:noFill/>
          </a:ln>
        </p:spPr>
        <p:txBody>
          <a:bodyPr spcFirstLastPara="1" wrap="square" lIns="91425" tIns="45700" rIns="91425" bIns="45700" anchor="t" anchorCtr="0">
            <a:noAutofit/>
          </a:bodyPr>
          <a:lstStyle/>
          <a:p>
            <a:pPr>
              <a:lnSpc>
                <a:spcPct val="90000"/>
              </a:lnSpc>
              <a:buClr>
                <a:srgbClr val="CAA6FB"/>
              </a:buClr>
              <a:buSzPts val="3500"/>
            </a:pPr>
            <a:r>
              <a:rPr lang="nl-BE" sz="3400" b="1">
                <a:solidFill>
                  <a:srgbClr val="CAA6FB"/>
                </a:solidFill>
                <a:latin typeface="Calibri"/>
                <a:ea typeface="Calibri"/>
                <a:cs typeface="Calibri"/>
                <a:sym typeface="Calibri"/>
              </a:rPr>
              <a:t>Oral history as interviewing practice</a:t>
            </a:r>
            <a:endParaRPr sz="3400" b="1">
              <a:solidFill>
                <a:srgbClr val="CAA6FB"/>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2073649" y="241540"/>
            <a:ext cx="7886700" cy="1080000"/>
          </a:xfrm>
          <a:prstGeom prst="rect">
            <a:avLst/>
          </a:prstGeom>
          <a:noFill/>
          <a:ln>
            <a:noFill/>
          </a:ln>
        </p:spPr>
        <p:txBody>
          <a:bodyPr spcFirstLastPara="1" wrap="square" lIns="91425" tIns="45700" rIns="91425" bIns="45700" anchor="t" anchorCtr="0">
            <a:noAutofit/>
          </a:bodyPr>
          <a:lstStyle/>
          <a:p>
            <a:pPr>
              <a:buSzPts val="3500"/>
            </a:pPr>
            <a:r>
              <a:rPr lang="nl-BE" sz="3500"/>
              <a:t>Key questions   </a:t>
            </a:r>
            <a:r>
              <a:rPr lang="nl-BE" sz="3500">
                <a:solidFill>
                  <a:srgbClr val="7030A0"/>
                </a:solidFill>
              </a:rPr>
              <a:t>Oral History</a:t>
            </a:r>
            <a:endParaRPr sz="3500">
              <a:solidFill>
                <a:srgbClr val="7030A0"/>
              </a:solidFill>
            </a:endParaRPr>
          </a:p>
        </p:txBody>
      </p:sp>
      <p:sp>
        <p:nvSpPr>
          <p:cNvPr id="133" name="Google Shape;133;p20"/>
          <p:cNvSpPr txBox="1">
            <a:spLocks noGrp="1"/>
          </p:cNvSpPr>
          <p:nvPr>
            <p:ph type="body" idx="1"/>
          </p:nvPr>
        </p:nvSpPr>
        <p:spPr>
          <a:xfrm>
            <a:off x="2152649" y="3407527"/>
            <a:ext cx="5164800" cy="3018600"/>
          </a:xfrm>
          <a:prstGeom prst="rect">
            <a:avLst/>
          </a:prstGeom>
          <a:noFill/>
          <a:ln>
            <a:noFill/>
          </a:ln>
        </p:spPr>
        <p:txBody>
          <a:bodyPr spcFirstLastPara="1" wrap="square" lIns="91425" tIns="45700" rIns="91425" bIns="45700" anchor="t" anchorCtr="0">
            <a:noAutofit/>
          </a:bodyPr>
          <a:lstStyle/>
          <a:p>
            <a:pPr marL="0" indent="0">
              <a:spcBef>
                <a:spcPts val="0"/>
              </a:spcBef>
              <a:buClr>
                <a:schemeClr val="lt2"/>
              </a:buClr>
              <a:buSzPts val="1050"/>
              <a:buNone/>
            </a:pPr>
            <a:endParaRPr sz="1050"/>
          </a:p>
          <a:p>
            <a:pPr marL="0" indent="0">
              <a:buClr>
                <a:schemeClr val="lt2"/>
              </a:buClr>
              <a:buNone/>
            </a:pPr>
            <a:endParaRPr>
              <a:highlight>
                <a:srgbClr val="FFFF00"/>
              </a:highlight>
            </a:endParaRPr>
          </a:p>
          <a:p>
            <a:pPr marL="457200" lvl="1" indent="0">
              <a:buClr>
                <a:schemeClr val="lt2"/>
              </a:buClr>
              <a:buNone/>
            </a:pPr>
            <a:endParaRPr>
              <a:solidFill>
                <a:schemeClr val="accent3"/>
              </a:solidFill>
            </a:endParaRPr>
          </a:p>
          <a:p>
            <a:pPr marL="228600" indent="-76200">
              <a:buClr>
                <a:schemeClr val="lt2"/>
              </a:buClr>
              <a:buNone/>
            </a:pPr>
            <a:endParaRPr/>
          </a:p>
        </p:txBody>
      </p:sp>
      <p:sp>
        <p:nvSpPr>
          <p:cNvPr id="134" name="Google Shape;134;p20"/>
          <p:cNvSpPr/>
          <p:nvPr/>
        </p:nvSpPr>
        <p:spPr>
          <a:xfrm>
            <a:off x="2152650" y="1048050"/>
            <a:ext cx="7709700" cy="1492500"/>
          </a:xfrm>
          <a:prstGeom prst="rect">
            <a:avLst/>
          </a:prstGeom>
          <a:solidFill>
            <a:srgbClr val="FFF2CC"/>
          </a:solidFill>
          <a:ln w="12700" cap="flat" cmpd="sng">
            <a:solidFill>
              <a:srgbClr val="768C28"/>
            </a:solidFill>
            <a:prstDash val="solid"/>
            <a:miter lim="800000"/>
            <a:headEnd type="none" w="sm" len="sm"/>
            <a:tailEnd type="none" w="sm" len="sm"/>
          </a:ln>
        </p:spPr>
        <p:txBody>
          <a:bodyPr spcFirstLastPara="1" wrap="square" lIns="91425" tIns="45700" rIns="91425" bIns="45700" anchor="ctr" anchorCtr="0">
            <a:noAutofit/>
          </a:bodyPr>
          <a:lstStyle/>
          <a:p>
            <a:pPr algn="ctr"/>
            <a:endParaRPr sz="2000">
              <a:solidFill>
                <a:schemeClr val="dk1"/>
              </a:solidFill>
              <a:latin typeface="Calibri"/>
              <a:ea typeface="Calibri"/>
              <a:cs typeface="Calibri"/>
              <a:sym typeface="Calibri"/>
            </a:endParaRPr>
          </a:p>
          <a:p>
            <a:pPr algn="ctr"/>
            <a:endParaRPr sz="700">
              <a:solidFill>
                <a:schemeClr val="dk1"/>
              </a:solidFill>
              <a:latin typeface="Calibri"/>
              <a:ea typeface="Calibri"/>
              <a:cs typeface="Calibri"/>
              <a:sym typeface="Calibri"/>
            </a:endParaRPr>
          </a:p>
          <a:p>
            <a:r>
              <a:rPr lang="nl-BE" sz="2400">
                <a:solidFill>
                  <a:schemeClr val="dk1"/>
                </a:solidFill>
                <a:latin typeface="Calibri"/>
                <a:ea typeface="Calibri"/>
                <a:cs typeface="Calibri"/>
                <a:sym typeface="Calibri"/>
              </a:rPr>
              <a:t>What can this person tell me about the past that I cannot find in the archive? (narrative is treated as a factual source)</a:t>
            </a:r>
            <a:endParaRPr sz="2400"/>
          </a:p>
          <a:p>
            <a:pPr algn="ctr"/>
            <a:endParaRPr sz="100" b="1">
              <a:solidFill>
                <a:schemeClr val="dk1"/>
              </a:solidFill>
              <a:latin typeface="Calibri"/>
              <a:ea typeface="Calibri"/>
              <a:cs typeface="Calibri"/>
              <a:sym typeface="Calibri"/>
            </a:endParaRPr>
          </a:p>
          <a:p>
            <a:pPr algn="ctr"/>
            <a:endParaRPr sz="2400" b="1">
              <a:solidFill>
                <a:schemeClr val="dk1"/>
              </a:solidFill>
              <a:latin typeface="Calibri"/>
              <a:ea typeface="Calibri"/>
              <a:cs typeface="Calibri"/>
              <a:sym typeface="Calibri"/>
            </a:endParaRPr>
          </a:p>
        </p:txBody>
      </p:sp>
      <p:sp>
        <p:nvSpPr>
          <p:cNvPr id="135" name="Google Shape;135;p20"/>
          <p:cNvSpPr/>
          <p:nvPr/>
        </p:nvSpPr>
        <p:spPr>
          <a:xfrm>
            <a:off x="2152650" y="3484325"/>
            <a:ext cx="7709700" cy="2919755"/>
          </a:xfrm>
          <a:prstGeom prst="rect">
            <a:avLst/>
          </a:prstGeom>
          <a:solidFill>
            <a:srgbClr val="D9EAD3"/>
          </a:solidFill>
          <a:ln w="12700" cap="flat" cmpd="sng">
            <a:solidFill>
              <a:srgbClr val="768C28"/>
            </a:solidFill>
            <a:prstDash val="solid"/>
            <a:miter lim="800000"/>
            <a:headEnd type="none" w="sm" len="sm"/>
            <a:tailEnd type="none" w="sm" len="sm"/>
          </a:ln>
        </p:spPr>
        <p:txBody>
          <a:bodyPr spcFirstLastPara="1" wrap="square" lIns="91425" tIns="45700" rIns="91425" bIns="45700" anchor="ctr" anchorCtr="0">
            <a:noAutofit/>
          </a:bodyPr>
          <a:lstStyle/>
          <a:p>
            <a:pPr>
              <a:buClr>
                <a:schemeClr val="dk1"/>
              </a:buClr>
            </a:pPr>
            <a:r>
              <a:rPr lang="nl-BE" sz="2400" dirty="0">
                <a:solidFill>
                  <a:schemeClr val="dk1"/>
                </a:solidFill>
                <a:latin typeface="Calibri"/>
                <a:ea typeface="Calibri"/>
                <a:cs typeface="Calibri"/>
                <a:sym typeface="Calibri"/>
              </a:rPr>
              <a:t>Narrative is treated as an interpretation of a memorized personal past</a:t>
            </a:r>
            <a:endParaRPr sz="2400" dirty="0">
              <a:solidFill>
                <a:schemeClr val="dk1"/>
              </a:solidFill>
            </a:endParaRPr>
          </a:p>
          <a:p>
            <a:endParaRPr sz="2400" dirty="0">
              <a:solidFill>
                <a:schemeClr val="dk1"/>
              </a:solidFill>
              <a:latin typeface="Calibri"/>
              <a:ea typeface="Calibri"/>
              <a:cs typeface="Calibri"/>
              <a:sym typeface="Calibri"/>
            </a:endParaRPr>
          </a:p>
          <a:p>
            <a:r>
              <a:rPr lang="nl-BE" sz="2400" dirty="0">
                <a:solidFill>
                  <a:schemeClr val="dk1"/>
                </a:solidFill>
                <a:latin typeface="Calibri"/>
                <a:ea typeface="Calibri"/>
                <a:cs typeface="Calibri"/>
                <a:sym typeface="Calibri"/>
              </a:rPr>
              <a:t>How does this person perceive theirself looking back on the past?</a:t>
            </a:r>
            <a:endParaRPr sz="2400" dirty="0"/>
          </a:p>
          <a:p>
            <a:endParaRPr sz="2400" dirty="0">
              <a:solidFill>
                <a:schemeClr val="dk1"/>
              </a:solidFill>
              <a:latin typeface="Calibri"/>
              <a:ea typeface="Calibri"/>
              <a:cs typeface="Calibri"/>
              <a:sym typeface="Calibri"/>
            </a:endParaRPr>
          </a:p>
          <a:p>
            <a:r>
              <a:rPr lang="nl-BE" sz="2400" dirty="0">
                <a:solidFill>
                  <a:schemeClr val="dk1"/>
                </a:solidFill>
                <a:latin typeface="Calibri"/>
                <a:ea typeface="Calibri"/>
                <a:cs typeface="Calibri"/>
                <a:sym typeface="Calibri"/>
              </a:rPr>
              <a:t>How do they attribute meaning to their experiences in the past?</a:t>
            </a:r>
            <a:r>
              <a:rPr lang="nl-BE" sz="2200" dirty="0">
                <a:solidFill>
                  <a:schemeClr val="dk1"/>
                </a:solidFill>
                <a:latin typeface="Calibri"/>
                <a:ea typeface="Calibri"/>
                <a:cs typeface="Calibri"/>
                <a:sym typeface="Calibri"/>
              </a:rPr>
              <a:t> </a:t>
            </a:r>
            <a:endParaRPr sz="2200" dirty="0">
              <a:solidFill>
                <a:schemeClr val="lt1"/>
              </a:solidFill>
              <a:latin typeface="Calibri"/>
              <a:ea typeface="Calibri"/>
              <a:cs typeface="Calibri"/>
              <a:sym typeface="Calibri"/>
            </a:endParaRPr>
          </a:p>
        </p:txBody>
      </p:sp>
      <p:sp>
        <p:nvSpPr>
          <p:cNvPr id="136" name="Google Shape;136;p20"/>
          <p:cNvSpPr txBox="1"/>
          <p:nvPr/>
        </p:nvSpPr>
        <p:spPr>
          <a:xfrm>
            <a:off x="2152650" y="2749075"/>
            <a:ext cx="5164800" cy="738600"/>
          </a:xfrm>
          <a:prstGeom prst="rect">
            <a:avLst/>
          </a:prstGeom>
          <a:noFill/>
          <a:ln>
            <a:noFill/>
          </a:ln>
        </p:spPr>
        <p:txBody>
          <a:bodyPr spcFirstLastPara="1" wrap="square" lIns="91425" tIns="45700" rIns="91425" bIns="45700" anchor="t" anchorCtr="0">
            <a:noAutofit/>
          </a:bodyPr>
          <a:lstStyle/>
          <a:p>
            <a:r>
              <a:rPr lang="nl-BE" sz="2400" b="1">
                <a:solidFill>
                  <a:schemeClr val="dk1"/>
                </a:solidFill>
                <a:latin typeface="Calibri"/>
                <a:ea typeface="Calibri"/>
                <a:cs typeface="Calibri"/>
                <a:sym typeface="Calibri"/>
              </a:rPr>
              <a:t>After the linguistic turn (mid 1980s)  </a:t>
            </a:r>
            <a:endParaRPr sz="2400"/>
          </a:p>
          <a:p>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subTitle" idx="1"/>
          </p:nvPr>
        </p:nvSpPr>
        <p:spPr>
          <a:xfrm>
            <a:off x="1907625" y="1143000"/>
            <a:ext cx="8577048" cy="5231400"/>
          </a:xfrm>
          <a:prstGeom prst="rect">
            <a:avLst/>
          </a:prstGeom>
          <a:noFill/>
          <a:ln>
            <a:noFill/>
          </a:ln>
        </p:spPr>
        <p:txBody>
          <a:bodyPr spcFirstLastPara="1" wrap="square" lIns="91425" tIns="45700" rIns="91425" bIns="45700" anchor="t" anchorCtr="0">
            <a:noAutofit/>
          </a:bodyPr>
          <a:lstStyle/>
          <a:p>
            <a:pPr marL="19050" indent="0" algn="l">
              <a:lnSpc>
                <a:spcPct val="90000"/>
              </a:lnSpc>
              <a:spcBef>
                <a:spcPts val="0"/>
              </a:spcBef>
              <a:buClr>
                <a:schemeClr val="dk1"/>
              </a:buClr>
              <a:buSzPts val="2700"/>
            </a:pPr>
            <a:r>
              <a:rPr lang="nl-BE" sz="2700" dirty="0"/>
              <a:t>Stories of events, people (and places)</a:t>
            </a:r>
            <a:endParaRPr sz="2700" dirty="0"/>
          </a:p>
          <a:p>
            <a:pPr marL="342900" indent="0" algn="l">
              <a:lnSpc>
                <a:spcPct val="90000"/>
              </a:lnSpc>
              <a:spcBef>
                <a:spcPts val="0"/>
              </a:spcBef>
            </a:pPr>
            <a:endParaRPr sz="2700" dirty="0"/>
          </a:p>
          <a:p>
            <a:pPr marL="476250" indent="-457200" algn="l">
              <a:lnSpc>
                <a:spcPct val="90000"/>
              </a:lnSpc>
              <a:spcBef>
                <a:spcPts val="0"/>
              </a:spcBef>
              <a:buClr>
                <a:schemeClr val="dk1"/>
              </a:buClr>
              <a:buSzPts val="2700"/>
              <a:buFont typeface="Arial"/>
              <a:buChar char="•"/>
            </a:pPr>
            <a:r>
              <a:rPr lang="nl-BE" sz="2700" dirty="0"/>
              <a:t>Interviews </a:t>
            </a:r>
            <a:r>
              <a:rPr lang="nl-BE" sz="2700" b="1" dirty="0"/>
              <a:t>complement</a:t>
            </a:r>
            <a:r>
              <a:rPr lang="nl-BE" sz="2700" dirty="0"/>
              <a:t> archival sources</a:t>
            </a:r>
            <a:endParaRPr sz="2700" dirty="0"/>
          </a:p>
          <a:p>
            <a:pPr marL="800100" indent="-457200" algn="l">
              <a:lnSpc>
                <a:spcPct val="90000"/>
              </a:lnSpc>
              <a:spcBef>
                <a:spcPts val="0"/>
              </a:spcBef>
              <a:buFont typeface="Arial"/>
              <a:buChar char="•"/>
            </a:pPr>
            <a:endParaRPr sz="2700" dirty="0"/>
          </a:p>
          <a:p>
            <a:pPr marL="476250" indent="-457200" algn="l">
              <a:lnSpc>
                <a:spcPct val="90000"/>
              </a:lnSpc>
              <a:spcBef>
                <a:spcPts val="0"/>
              </a:spcBef>
              <a:buClr>
                <a:schemeClr val="dk1"/>
              </a:buClr>
              <a:buSzPts val="2700"/>
              <a:buFont typeface="Arial"/>
              <a:buChar char="•"/>
            </a:pPr>
            <a:r>
              <a:rPr lang="nl-BE" sz="2700" dirty="0"/>
              <a:t>Life stories</a:t>
            </a:r>
            <a:endParaRPr sz="2700" dirty="0"/>
          </a:p>
          <a:p>
            <a:pPr marL="933450" lvl="1" indent="-457200" algn="l">
              <a:lnSpc>
                <a:spcPct val="90000"/>
              </a:lnSpc>
              <a:spcBef>
                <a:spcPts val="0"/>
              </a:spcBef>
              <a:buClr>
                <a:schemeClr val="dk1"/>
              </a:buClr>
              <a:buSzPts val="2700"/>
              <a:buFont typeface="Arial"/>
              <a:buChar char="•"/>
            </a:pPr>
            <a:r>
              <a:rPr lang="nl-BE" sz="2700" dirty="0"/>
              <a:t>Interviews gathered in a particular style </a:t>
            </a:r>
            <a:endParaRPr sz="2700" dirty="0"/>
          </a:p>
          <a:p>
            <a:pPr marL="933450" lvl="1" indent="-457200" algn="l">
              <a:lnSpc>
                <a:spcPct val="90000"/>
              </a:lnSpc>
              <a:spcBef>
                <a:spcPts val="0"/>
              </a:spcBef>
              <a:buSzPts val="2700"/>
              <a:buFont typeface="Arial"/>
              <a:buChar char="•"/>
            </a:pPr>
            <a:r>
              <a:rPr lang="nl-BE" sz="2700" dirty="0"/>
              <a:t>Historians (oral historians, biographic approaches, ethnographic approaches) </a:t>
            </a:r>
            <a:endParaRPr sz="2700" dirty="0"/>
          </a:p>
          <a:p>
            <a:pPr marL="933450" lvl="1" indent="-457200" algn="l">
              <a:lnSpc>
                <a:spcPct val="90000"/>
              </a:lnSpc>
              <a:spcBef>
                <a:spcPts val="0"/>
              </a:spcBef>
              <a:buClr>
                <a:schemeClr val="dk1"/>
              </a:buClr>
              <a:buSzPts val="2700"/>
              <a:buFont typeface="Arial"/>
              <a:buChar char="•"/>
            </a:pPr>
            <a:r>
              <a:rPr lang="nl-BE" sz="2700" dirty="0"/>
              <a:t>Construction of </a:t>
            </a:r>
            <a:r>
              <a:rPr lang="nl-BE" sz="2700" b="1" dirty="0"/>
              <a:t>identity</a:t>
            </a:r>
            <a:r>
              <a:rPr lang="nl-BE" sz="2700" dirty="0"/>
              <a:t>, intersubjectivity</a:t>
            </a:r>
            <a:endParaRPr sz="2700" dirty="0"/>
          </a:p>
          <a:p>
            <a:pPr marL="476250" indent="-457200" algn="l">
              <a:lnSpc>
                <a:spcPct val="90000"/>
              </a:lnSpc>
              <a:spcBef>
                <a:spcPts val="0"/>
              </a:spcBef>
              <a:buClr>
                <a:schemeClr val="dk1"/>
              </a:buClr>
              <a:buSzPts val="2700"/>
              <a:buFont typeface="Arial"/>
              <a:buChar char="•"/>
            </a:pPr>
            <a:endParaRPr lang="nl-BE" sz="2700" dirty="0"/>
          </a:p>
          <a:p>
            <a:pPr marL="476250" indent="-457200" algn="l">
              <a:lnSpc>
                <a:spcPct val="90000"/>
              </a:lnSpc>
              <a:spcBef>
                <a:spcPts val="0"/>
              </a:spcBef>
              <a:buClr>
                <a:schemeClr val="dk1"/>
              </a:buClr>
              <a:buSzPts val="2700"/>
              <a:buFont typeface="Arial"/>
              <a:buChar char="•"/>
            </a:pPr>
            <a:r>
              <a:rPr lang="nl-BE" sz="2700" dirty="0"/>
              <a:t>Testimonies </a:t>
            </a:r>
            <a:endParaRPr sz="2700" dirty="0"/>
          </a:p>
          <a:p>
            <a:pPr marL="933450" lvl="1" indent="-457200" algn="l">
              <a:lnSpc>
                <a:spcPct val="90000"/>
              </a:lnSpc>
              <a:spcBef>
                <a:spcPts val="0"/>
              </a:spcBef>
              <a:buClr>
                <a:schemeClr val="dk1"/>
              </a:buClr>
              <a:buSzPts val="2700"/>
              <a:buFont typeface="Arial"/>
              <a:buChar char="•"/>
            </a:pPr>
            <a:r>
              <a:rPr lang="nl-BE" sz="2700" dirty="0"/>
              <a:t>Historians (oral history, social history, cultural history)</a:t>
            </a:r>
            <a:endParaRPr sz="2700" dirty="0"/>
          </a:p>
          <a:p>
            <a:pPr marL="933450" lvl="1" indent="-457200" algn="l">
              <a:lnSpc>
                <a:spcPct val="90000"/>
              </a:lnSpc>
              <a:spcBef>
                <a:spcPts val="0"/>
              </a:spcBef>
              <a:buSzPts val="2700"/>
              <a:buFont typeface="Arial"/>
              <a:buChar char="•"/>
            </a:pPr>
            <a:r>
              <a:rPr lang="nl-BE" sz="2700" dirty="0"/>
              <a:t>Mediation of memory of </a:t>
            </a:r>
            <a:r>
              <a:rPr lang="nl-BE" sz="2700" b="1" dirty="0"/>
              <a:t>events</a:t>
            </a:r>
            <a:endParaRPr sz="2700" dirty="0"/>
          </a:p>
        </p:txBody>
      </p:sp>
      <p:sp>
        <p:nvSpPr>
          <p:cNvPr id="142" name="Google Shape;142;p21"/>
          <p:cNvSpPr txBox="1"/>
          <p:nvPr/>
        </p:nvSpPr>
        <p:spPr>
          <a:xfrm>
            <a:off x="1907619" y="222318"/>
            <a:ext cx="7886700" cy="1068600"/>
          </a:xfrm>
          <a:prstGeom prst="rect">
            <a:avLst/>
          </a:prstGeom>
          <a:noFill/>
          <a:ln>
            <a:noFill/>
          </a:ln>
        </p:spPr>
        <p:txBody>
          <a:bodyPr spcFirstLastPara="1" wrap="square" lIns="91425" tIns="45700" rIns="91425" bIns="45700" anchor="t" anchorCtr="0">
            <a:noAutofit/>
          </a:bodyPr>
          <a:lstStyle/>
          <a:p>
            <a:pPr>
              <a:lnSpc>
                <a:spcPct val="90000"/>
              </a:lnSpc>
              <a:buClr>
                <a:srgbClr val="CAA6FB"/>
              </a:buClr>
              <a:buSzPts val="3500"/>
            </a:pPr>
            <a:r>
              <a:rPr lang="nl-BE" sz="3400" b="1">
                <a:solidFill>
                  <a:srgbClr val="CAA6FB"/>
                </a:solidFill>
                <a:latin typeface="Calibri"/>
                <a:ea typeface="Calibri"/>
                <a:cs typeface="Calibri"/>
                <a:sym typeface="Calibri"/>
              </a:rPr>
              <a:t>Oral</a:t>
            </a:r>
            <a:r>
              <a:rPr lang="nl-BE" sz="3400" b="1">
                <a:solidFill>
                  <a:schemeClr val="dk1"/>
                </a:solidFill>
                <a:latin typeface="Calibri"/>
                <a:ea typeface="Calibri"/>
                <a:cs typeface="Calibri"/>
                <a:sym typeface="Calibri"/>
              </a:rPr>
              <a:t> </a:t>
            </a:r>
            <a:r>
              <a:rPr lang="nl-BE" sz="3400" b="1">
                <a:solidFill>
                  <a:srgbClr val="CAA6FB"/>
                </a:solidFill>
                <a:latin typeface="Calibri"/>
                <a:ea typeface="Calibri"/>
                <a:cs typeface="Calibri"/>
                <a:sym typeface="Calibri"/>
              </a:rPr>
              <a:t>history as testimony and as identity </a:t>
            </a:r>
            <a:endParaRPr sz="3400" b="1" i="1">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1835700" y="308917"/>
            <a:ext cx="8520600" cy="763500"/>
          </a:xfrm>
          <a:prstGeom prst="rect">
            <a:avLst/>
          </a:prstGeom>
          <a:noFill/>
          <a:ln>
            <a:noFill/>
          </a:ln>
        </p:spPr>
        <p:txBody>
          <a:bodyPr spcFirstLastPara="1" wrap="square" lIns="91425" tIns="45700" rIns="91425" bIns="45700" anchor="t" anchorCtr="0">
            <a:noAutofit/>
          </a:bodyPr>
          <a:lstStyle/>
          <a:p>
            <a:pPr>
              <a:lnSpc>
                <a:spcPct val="100000"/>
              </a:lnSpc>
            </a:pPr>
            <a:r>
              <a:rPr lang="nl-BE" sz="3400">
                <a:solidFill>
                  <a:srgbClr val="CAA6FB"/>
                </a:solidFill>
              </a:rPr>
              <a:t>Ideal-typical analytical approaches  </a:t>
            </a:r>
            <a:endParaRPr sz="3400">
              <a:solidFill>
                <a:srgbClr val="CAA6FB"/>
              </a:solidFill>
            </a:endParaRPr>
          </a:p>
        </p:txBody>
      </p:sp>
      <p:sp>
        <p:nvSpPr>
          <p:cNvPr id="148" name="Google Shape;148;p22"/>
          <p:cNvSpPr txBox="1">
            <a:spLocks noGrp="1"/>
          </p:cNvSpPr>
          <p:nvPr>
            <p:ph type="body" idx="1"/>
          </p:nvPr>
        </p:nvSpPr>
        <p:spPr>
          <a:xfrm>
            <a:off x="1835700" y="1323748"/>
            <a:ext cx="4008900" cy="2571176"/>
          </a:xfrm>
          <a:prstGeom prst="rect">
            <a:avLst/>
          </a:prstGeom>
          <a:solidFill>
            <a:srgbClr val="FFF2CC"/>
          </a:solidFill>
          <a:ln>
            <a:noFill/>
          </a:ln>
        </p:spPr>
        <p:txBody>
          <a:bodyPr spcFirstLastPara="1" wrap="square" lIns="91425" tIns="45700" rIns="91425" bIns="45700" anchor="t" anchorCtr="0">
            <a:noAutofit/>
          </a:bodyPr>
          <a:lstStyle/>
          <a:p>
            <a:pPr marL="0" indent="0" algn="just">
              <a:lnSpc>
                <a:spcPct val="115000"/>
              </a:lnSpc>
              <a:spcBef>
                <a:spcPts val="0"/>
              </a:spcBef>
              <a:buNone/>
            </a:pPr>
            <a:r>
              <a:rPr lang="nl-BE" sz="2000" b="1" dirty="0"/>
              <a:t>Holistic</a:t>
            </a:r>
            <a:endParaRPr sz="2000" b="1" dirty="0"/>
          </a:p>
          <a:p>
            <a:pPr marL="311150" indent="-285750" algn="just">
              <a:lnSpc>
                <a:spcPct val="115000"/>
              </a:lnSpc>
              <a:spcBef>
                <a:spcPts val="0"/>
              </a:spcBef>
              <a:buClr>
                <a:schemeClr val="dk1"/>
              </a:buClr>
              <a:buSzPts val="2000"/>
            </a:pPr>
            <a:r>
              <a:rPr lang="nl-BE" sz="2000" dirty="0"/>
              <a:t>One or more interviews </a:t>
            </a:r>
            <a:endParaRPr sz="2000" dirty="0"/>
          </a:p>
          <a:p>
            <a:pPr marL="311150" indent="-285750">
              <a:lnSpc>
                <a:spcPct val="115000"/>
              </a:lnSpc>
              <a:spcBef>
                <a:spcPts val="0"/>
              </a:spcBef>
              <a:buClr>
                <a:schemeClr val="dk1"/>
              </a:buClr>
              <a:buSzPts val="2000"/>
            </a:pPr>
            <a:r>
              <a:rPr lang="nl-BE" sz="2000" dirty="0"/>
              <a:t>Interpretation of a completed sequence of events or a </a:t>
            </a:r>
            <a:r>
              <a:rPr lang="nl-BE" sz="2000" b="1" dirty="0"/>
              <a:t>whole</a:t>
            </a:r>
            <a:r>
              <a:rPr lang="nl-BE" sz="2000" dirty="0"/>
              <a:t> life story </a:t>
            </a:r>
            <a:endParaRPr sz="2000" dirty="0"/>
          </a:p>
          <a:p>
            <a:pPr marL="311150" indent="-285750">
              <a:lnSpc>
                <a:spcPct val="115000"/>
              </a:lnSpc>
              <a:spcBef>
                <a:spcPts val="0"/>
              </a:spcBef>
              <a:buClr>
                <a:schemeClr val="dk1"/>
              </a:buClr>
              <a:buSzPts val="2000"/>
            </a:pPr>
            <a:r>
              <a:rPr lang="nl-BE" sz="2000" i="1" dirty="0"/>
              <a:t>Life story of an immigrant</a:t>
            </a:r>
            <a:endParaRPr sz="2000" i="1" dirty="0"/>
          </a:p>
        </p:txBody>
      </p:sp>
      <p:sp>
        <p:nvSpPr>
          <p:cNvPr id="149" name="Google Shape;149;p22"/>
          <p:cNvSpPr txBox="1"/>
          <p:nvPr/>
        </p:nvSpPr>
        <p:spPr>
          <a:xfrm>
            <a:off x="6096000" y="1323748"/>
            <a:ext cx="4131300" cy="2571176"/>
          </a:xfrm>
          <a:prstGeom prst="rect">
            <a:avLst/>
          </a:prstGeom>
          <a:solidFill>
            <a:srgbClr val="FFF2CC"/>
          </a:solidFill>
          <a:ln>
            <a:noFill/>
          </a:ln>
        </p:spPr>
        <p:txBody>
          <a:bodyPr spcFirstLastPara="1" wrap="square" lIns="91425" tIns="45700" rIns="91425" bIns="45700" anchor="t" anchorCtr="0">
            <a:noAutofit/>
          </a:bodyPr>
          <a:lstStyle/>
          <a:p>
            <a:pPr marL="228600" indent="-203200">
              <a:lnSpc>
                <a:spcPct val="115000"/>
              </a:lnSpc>
              <a:buClr>
                <a:schemeClr val="dk1"/>
              </a:buClr>
              <a:buSzPts val="2000"/>
            </a:pPr>
            <a:r>
              <a:rPr lang="nl-BE" sz="2000" b="1" dirty="0">
                <a:solidFill>
                  <a:schemeClr val="dk1"/>
                </a:solidFill>
                <a:latin typeface="Calibri"/>
                <a:ea typeface="Calibri"/>
                <a:cs typeface="Calibri"/>
                <a:sym typeface="Calibri"/>
              </a:rPr>
              <a:t>Categorical</a:t>
            </a:r>
            <a:endParaRPr sz="2000" dirty="0">
              <a:solidFill>
                <a:schemeClr val="dk1"/>
              </a:solidFill>
              <a:latin typeface="Calibri"/>
              <a:ea typeface="Calibri"/>
              <a:cs typeface="Calibri"/>
              <a:sym typeface="Calibri"/>
            </a:endParaRPr>
          </a:p>
          <a:p>
            <a:pPr marL="311150" indent="-285750">
              <a:lnSpc>
                <a:spcPct val="115000"/>
              </a:lnSpc>
              <a:buClr>
                <a:schemeClr val="dk1"/>
              </a:buClr>
              <a:buSzPts val="2000"/>
              <a:buFont typeface="Arial"/>
              <a:buChar char="•"/>
            </a:pPr>
            <a:r>
              <a:rPr lang="nl-BE" sz="2000" dirty="0">
                <a:solidFill>
                  <a:schemeClr val="dk1"/>
                </a:solidFill>
                <a:latin typeface="Calibri"/>
                <a:ea typeface="Calibri"/>
                <a:cs typeface="Calibri"/>
                <a:sym typeface="Calibri"/>
              </a:rPr>
              <a:t>Parts of one or more interviews </a:t>
            </a:r>
            <a:endParaRPr sz="2000" dirty="0"/>
          </a:p>
          <a:p>
            <a:pPr marL="311150" indent="-285750">
              <a:lnSpc>
                <a:spcPct val="115000"/>
              </a:lnSpc>
              <a:buClr>
                <a:schemeClr val="dk1"/>
              </a:buClr>
              <a:buSzPts val="2000"/>
              <a:buFont typeface="Arial"/>
              <a:buChar char="•"/>
            </a:pPr>
            <a:r>
              <a:rPr lang="nl-BE" sz="2000" dirty="0">
                <a:solidFill>
                  <a:schemeClr val="dk1"/>
                </a:solidFill>
                <a:latin typeface="Calibri"/>
                <a:ea typeface="Calibri"/>
                <a:cs typeface="Calibri"/>
                <a:sym typeface="Calibri"/>
              </a:rPr>
              <a:t>Identifying and interpreting </a:t>
            </a:r>
            <a:r>
              <a:rPr lang="nl-BE" sz="2000" b="1" dirty="0">
                <a:solidFill>
                  <a:schemeClr val="dk1"/>
                </a:solidFill>
                <a:latin typeface="Calibri"/>
                <a:ea typeface="Calibri"/>
                <a:cs typeface="Calibri"/>
                <a:sym typeface="Calibri"/>
              </a:rPr>
              <a:t>specific</a:t>
            </a:r>
            <a:r>
              <a:rPr lang="nl-BE" sz="2000" dirty="0">
                <a:solidFill>
                  <a:schemeClr val="dk1"/>
                </a:solidFill>
                <a:latin typeface="Calibri"/>
                <a:ea typeface="Calibri"/>
                <a:cs typeface="Calibri"/>
                <a:sym typeface="Calibri"/>
              </a:rPr>
              <a:t> </a:t>
            </a:r>
            <a:r>
              <a:rPr lang="nl-BE" sz="2000" b="1" dirty="0">
                <a:solidFill>
                  <a:schemeClr val="dk1"/>
                </a:solidFill>
                <a:latin typeface="Calibri"/>
                <a:ea typeface="Calibri"/>
                <a:cs typeface="Calibri"/>
                <a:sym typeface="Calibri"/>
              </a:rPr>
              <a:t>parts</a:t>
            </a:r>
            <a:r>
              <a:rPr lang="nl-BE" sz="2000" dirty="0">
                <a:solidFill>
                  <a:schemeClr val="dk1"/>
                </a:solidFill>
                <a:latin typeface="Calibri"/>
                <a:ea typeface="Calibri"/>
                <a:cs typeface="Calibri"/>
                <a:sym typeface="Calibri"/>
              </a:rPr>
              <a:t> of one or more interview </a:t>
            </a:r>
            <a:endParaRPr sz="2000" dirty="0">
              <a:solidFill>
                <a:schemeClr val="dk1"/>
              </a:solidFill>
              <a:latin typeface="Calibri"/>
              <a:ea typeface="Calibri"/>
              <a:cs typeface="Calibri"/>
              <a:sym typeface="Calibri"/>
            </a:endParaRPr>
          </a:p>
          <a:p>
            <a:pPr marL="311150" indent="-285750">
              <a:lnSpc>
                <a:spcPct val="115000"/>
              </a:lnSpc>
              <a:buClr>
                <a:schemeClr val="dk1"/>
              </a:buClr>
              <a:buSzPts val="2000"/>
              <a:buFont typeface="Calibri"/>
              <a:buChar char="•"/>
            </a:pPr>
            <a:r>
              <a:rPr lang="nl-BE" sz="2000" i="1" dirty="0">
                <a:solidFill>
                  <a:schemeClr val="dk1"/>
                </a:solidFill>
                <a:latin typeface="Calibri"/>
                <a:ea typeface="Calibri"/>
                <a:cs typeface="Calibri"/>
                <a:sym typeface="Calibri"/>
              </a:rPr>
              <a:t>Leaving home in life story of an immigrant</a:t>
            </a:r>
            <a:endParaRPr sz="2000" i="1" dirty="0">
              <a:solidFill>
                <a:schemeClr val="dk1"/>
              </a:solidFill>
              <a:latin typeface="Calibri"/>
              <a:ea typeface="Calibri"/>
              <a:cs typeface="Calibri"/>
              <a:sym typeface="Calibri"/>
            </a:endParaRPr>
          </a:p>
        </p:txBody>
      </p:sp>
      <p:sp>
        <p:nvSpPr>
          <p:cNvPr id="150" name="Google Shape;150;p22"/>
          <p:cNvSpPr txBox="1"/>
          <p:nvPr/>
        </p:nvSpPr>
        <p:spPr>
          <a:xfrm>
            <a:off x="1835700" y="3895026"/>
            <a:ext cx="4008900" cy="2365946"/>
          </a:xfrm>
          <a:prstGeom prst="rect">
            <a:avLst/>
          </a:prstGeom>
          <a:solidFill>
            <a:srgbClr val="E1EBBE"/>
          </a:solidFill>
          <a:ln>
            <a:noFill/>
          </a:ln>
        </p:spPr>
        <p:txBody>
          <a:bodyPr spcFirstLastPara="1" wrap="square" lIns="91425" tIns="45700" rIns="91425" bIns="45700" anchor="t" anchorCtr="0">
            <a:noAutofit/>
          </a:bodyPr>
          <a:lstStyle/>
          <a:p>
            <a:pPr marL="25400" algn="just">
              <a:lnSpc>
                <a:spcPct val="115000"/>
              </a:lnSpc>
              <a:buClr>
                <a:schemeClr val="dk1"/>
              </a:buClr>
              <a:buSzPts val="2000"/>
            </a:pPr>
            <a:r>
              <a:rPr lang="nl-BE" sz="2000" b="1" dirty="0">
                <a:solidFill>
                  <a:schemeClr val="dk1"/>
                </a:solidFill>
                <a:latin typeface="Calibri"/>
                <a:ea typeface="Calibri"/>
                <a:cs typeface="Calibri"/>
                <a:sym typeface="Calibri"/>
              </a:rPr>
              <a:t>Thematic</a:t>
            </a:r>
            <a:endParaRPr sz="2000" b="1" dirty="0">
              <a:solidFill>
                <a:schemeClr val="dk1"/>
              </a:solidFill>
              <a:latin typeface="Calibri"/>
              <a:ea typeface="Calibri"/>
              <a:cs typeface="Calibri"/>
              <a:sym typeface="Calibri"/>
            </a:endParaRPr>
          </a:p>
          <a:p>
            <a:pPr marL="311150" indent="-285750" algn="just">
              <a:lnSpc>
                <a:spcPct val="115000"/>
              </a:lnSpc>
              <a:buClr>
                <a:schemeClr val="dk1"/>
              </a:buClr>
              <a:buSzPts val="2000"/>
              <a:buFont typeface="Arial"/>
              <a:buChar char="•"/>
            </a:pPr>
            <a:r>
              <a:rPr lang="nl-BE" sz="2000" dirty="0">
                <a:solidFill>
                  <a:schemeClr val="dk1"/>
                </a:solidFill>
                <a:latin typeface="Calibri"/>
                <a:ea typeface="Calibri"/>
                <a:cs typeface="Calibri"/>
                <a:sym typeface="Calibri"/>
              </a:rPr>
              <a:t>(Parts of) one or more interviews</a:t>
            </a:r>
            <a:endParaRPr sz="2000" dirty="0"/>
          </a:p>
          <a:p>
            <a:pPr marL="311150" indent="-285750" algn="just">
              <a:lnSpc>
                <a:spcPct val="115000"/>
              </a:lnSpc>
              <a:buClr>
                <a:schemeClr val="dk1"/>
              </a:buClr>
              <a:buSzPts val="2000"/>
              <a:buFont typeface="Arial"/>
              <a:buChar char="•"/>
            </a:pPr>
            <a:r>
              <a:rPr lang="nl-BE" sz="2000" dirty="0">
                <a:solidFill>
                  <a:schemeClr val="dk1"/>
                </a:solidFill>
                <a:latin typeface="Calibri"/>
                <a:ea typeface="Calibri"/>
                <a:cs typeface="Calibri"/>
                <a:sym typeface="Calibri"/>
              </a:rPr>
              <a:t>Content: </a:t>
            </a:r>
            <a:r>
              <a:rPr lang="nl-BE" sz="2000" b="1" dirty="0">
                <a:solidFill>
                  <a:schemeClr val="dk1"/>
                </a:solidFill>
                <a:latin typeface="Calibri"/>
                <a:ea typeface="Calibri"/>
                <a:cs typeface="Calibri"/>
                <a:sym typeface="Calibri"/>
              </a:rPr>
              <a:t>what</a:t>
            </a:r>
            <a:r>
              <a:rPr lang="nl-BE" sz="2000" dirty="0">
                <a:solidFill>
                  <a:schemeClr val="dk1"/>
                </a:solidFill>
                <a:latin typeface="Calibri"/>
                <a:ea typeface="Calibri"/>
                <a:cs typeface="Calibri"/>
                <a:sym typeface="Calibri"/>
              </a:rPr>
              <a:t> is being said?</a:t>
            </a:r>
            <a:endParaRPr sz="2000" dirty="0">
              <a:solidFill>
                <a:schemeClr val="dk1"/>
              </a:solidFill>
              <a:latin typeface="Calibri"/>
              <a:ea typeface="Calibri"/>
              <a:cs typeface="Calibri"/>
              <a:sym typeface="Calibri"/>
            </a:endParaRPr>
          </a:p>
          <a:p>
            <a:pPr marL="311150" indent="-285750" algn="just">
              <a:lnSpc>
                <a:spcPct val="115000"/>
              </a:lnSpc>
              <a:buClr>
                <a:schemeClr val="dk1"/>
              </a:buClr>
              <a:buSzPts val="2000"/>
              <a:buFont typeface="Calibri"/>
              <a:buChar char="•"/>
            </a:pPr>
            <a:r>
              <a:rPr lang="nl-BE" sz="2000" i="1" dirty="0">
                <a:solidFill>
                  <a:schemeClr val="dk1"/>
                </a:solidFill>
                <a:latin typeface="Calibri"/>
                <a:ea typeface="Calibri"/>
                <a:cs typeface="Calibri"/>
                <a:sym typeface="Calibri"/>
              </a:rPr>
              <a:t>The experience of leaving home </a:t>
            </a:r>
            <a:endParaRPr sz="2000" i="1" dirty="0">
              <a:solidFill>
                <a:schemeClr val="dk1"/>
              </a:solidFill>
              <a:latin typeface="Calibri"/>
              <a:ea typeface="Calibri"/>
              <a:cs typeface="Calibri"/>
              <a:sym typeface="Calibri"/>
            </a:endParaRPr>
          </a:p>
        </p:txBody>
      </p:sp>
      <p:sp>
        <p:nvSpPr>
          <p:cNvPr id="151" name="Google Shape;151;p22"/>
          <p:cNvSpPr txBox="1"/>
          <p:nvPr/>
        </p:nvSpPr>
        <p:spPr>
          <a:xfrm>
            <a:off x="6096000" y="3895026"/>
            <a:ext cx="4131300" cy="2365946"/>
          </a:xfrm>
          <a:prstGeom prst="rect">
            <a:avLst/>
          </a:prstGeom>
          <a:solidFill>
            <a:srgbClr val="E1EBBE"/>
          </a:solidFill>
          <a:ln>
            <a:noFill/>
          </a:ln>
        </p:spPr>
        <p:txBody>
          <a:bodyPr spcFirstLastPara="1" wrap="square" lIns="91425" tIns="45700" rIns="91425" bIns="45700" anchor="t" anchorCtr="0">
            <a:noAutofit/>
          </a:bodyPr>
          <a:lstStyle/>
          <a:p>
            <a:pPr marL="228600" indent="-203200" algn="just">
              <a:lnSpc>
                <a:spcPct val="115000"/>
              </a:lnSpc>
              <a:buClr>
                <a:schemeClr val="dk1"/>
              </a:buClr>
              <a:buSzPts val="2000"/>
            </a:pPr>
            <a:r>
              <a:rPr lang="nl-BE" sz="2000" b="1" dirty="0">
                <a:solidFill>
                  <a:schemeClr val="dk1"/>
                </a:solidFill>
                <a:latin typeface="Calibri"/>
                <a:ea typeface="Calibri"/>
                <a:cs typeface="Calibri"/>
                <a:sym typeface="Calibri"/>
              </a:rPr>
              <a:t>Structural </a:t>
            </a:r>
            <a:endParaRPr sz="2000" b="1" dirty="0">
              <a:solidFill>
                <a:schemeClr val="dk1"/>
              </a:solidFill>
              <a:latin typeface="Calibri"/>
              <a:ea typeface="Calibri"/>
              <a:cs typeface="Calibri"/>
              <a:sym typeface="Calibri"/>
            </a:endParaRPr>
          </a:p>
          <a:p>
            <a:pPr marL="311150" indent="-285750" algn="just">
              <a:lnSpc>
                <a:spcPct val="115000"/>
              </a:lnSpc>
              <a:buClr>
                <a:schemeClr val="dk1"/>
              </a:buClr>
              <a:buSzPts val="2000"/>
              <a:buFont typeface="Arial"/>
              <a:buChar char="•"/>
            </a:pPr>
            <a:r>
              <a:rPr lang="nl-BE" sz="2000" dirty="0">
                <a:solidFill>
                  <a:schemeClr val="dk1"/>
                </a:solidFill>
                <a:latin typeface="Calibri"/>
                <a:ea typeface="Calibri"/>
                <a:cs typeface="Calibri"/>
                <a:sym typeface="Calibri"/>
              </a:rPr>
              <a:t>(Parts of) one or more interviews</a:t>
            </a:r>
            <a:endParaRPr sz="2000" dirty="0"/>
          </a:p>
          <a:p>
            <a:pPr marL="311150" indent="-285750" algn="just">
              <a:lnSpc>
                <a:spcPct val="115000"/>
              </a:lnSpc>
              <a:buClr>
                <a:schemeClr val="dk1"/>
              </a:buClr>
              <a:buSzPts val="2000"/>
              <a:buFont typeface="Arial"/>
              <a:buChar char="•"/>
            </a:pPr>
            <a:r>
              <a:rPr lang="nl-BE" sz="2000" dirty="0">
                <a:solidFill>
                  <a:schemeClr val="dk1"/>
                </a:solidFill>
                <a:latin typeface="Calibri"/>
                <a:ea typeface="Calibri"/>
                <a:cs typeface="Calibri"/>
                <a:sym typeface="Calibri"/>
              </a:rPr>
              <a:t>Form: </a:t>
            </a:r>
            <a:r>
              <a:rPr lang="nl-BE" sz="2000" b="1" dirty="0">
                <a:solidFill>
                  <a:schemeClr val="dk1"/>
                </a:solidFill>
                <a:latin typeface="Calibri"/>
                <a:ea typeface="Calibri"/>
                <a:cs typeface="Calibri"/>
                <a:sym typeface="Calibri"/>
              </a:rPr>
              <a:t>how</a:t>
            </a:r>
            <a:r>
              <a:rPr lang="nl-BE" sz="2000" dirty="0">
                <a:solidFill>
                  <a:schemeClr val="dk1"/>
                </a:solidFill>
                <a:latin typeface="Calibri"/>
                <a:ea typeface="Calibri"/>
                <a:cs typeface="Calibri"/>
                <a:sym typeface="Calibri"/>
              </a:rPr>
              <a:t> is it being said? </a:t>
            </a:r>
            <a:endParaRPr sz="2000" dirty="0">
              <a:solidFill>
                <a:schemeClr val="dk1"/>
              </a:solidFill>
              <a:latin typeface="Calibri"/>
              <a:ea typeface="Calibri"/>
              <a:cs typeface="Calibri"/>
              <a:sym typeface="Calibri"/>
            </a:endParaRPr>
          </a:p>
          <a:p>
            <a:pPr marL="311150" indent="-285750" algn="just">
              <a:lnSpc>
                <a:spcPct val="115000"/>
              </a:lnSpc>
              <a:buClr>
                <a:schemeClr val="dk1"/>
              </a:buClr>
              <a:buSzPts val="2000"/>
              <a:buFont typeface="Calibri"/>
              <a:buChar char="•"/>
            </a:pPr>
            <a:r>
              <a:rPr lang="nl-BE" sz="2000" i="1" dirty="0">
                <a:solidFill>
                  <a:schemeClr val="dk1"/>
                </a:solidFill>
                <a:latin typeface="Calibri"/>
                <a:ea typeface="Calibri"/>
                <a:cs typeface="Calibri"/>
                <a:sym typeface="Calibri"/>
              </a:rPr>
              <a:t>The way in which the experience of leaving home is narrated (e.g. traumatic, heroic etc.) </a:t>
            </a:r>
            <a:endParaRPr sz="2000" i="1" dirty="0">
              <a:solidFill>
                <a:schemeClr val="dk1"/>
              </a:solidFill>
              <a:latin typeface="Calibri"/>
              <a:ea typeface="Calibri"/>
              <a:cs typeface="Calibri"/>
              <a:sym typeface="Calibri"/>
            </a:endParaRPr>
          </a:p>
        </p:txBody>
      </p:sp>
      <p:sp>
        <p:nvSpPr>
          <p:cNvPr id="152" name="Google Shape;152;p22"/>
          <p:cNvSpPr/>
          <p:nvPr/>
        </p:nvSpPr>
        <p:spPr>
          <a:xfrm>
            <a:off x="4610375" y="3225000"/>
            <a:ext cx="2616900" cy="1503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nl-BE" b="1"/>
              <a:t>I</a:t>
            </a:r>
            <a:r>
              <a:rPr lang="nl-BE" sz="1800" b="1"/>
              <a:t>n practice, we use combinations of these approaches (‘bricolage’)</a:t>
            </a:r>
            <a:endParaRPr sz="1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1695050" y="306399"/>
            <a:ext cx="8520600" cy="649800"/>
          </a:xfrm>
          <a:prstGeom prst="rect">
            <a:avLst/>
          </a:prstGeom>
          <a:noFill/>
          <a:ln>
            <a:noFill/>
          </a:ln>
        </p:spPr>
        <p:txBody>
          <a:bodyPr spcFirstLastPara="1" wrap="square" lIns="91425" tIns="45700" rIns="91425" bIns="45700" anchor="t" anchorCtr="0">
            <a:noAutofit/>
          </a:bodyPr>
          <a:lstStyle/>
          <a:p>
            <a:pPr>
              <a:lnSpc>
                <a:spcPct val="100000"/>
              </a:lnSpc>
            </a:pPr>
            <a:r>
              <a:rPr lang="nl-BE" sz="3400">
                <a:solidFill>
                  <a:srgbClr val="CAA6FB"/>
                </a:solidFill>
              </a:rPr>
              <a:t>What do oral historians do with interviews? </a:t>
            </a:r>
            <a:endParaRPr sz="3400">
              <a:solidFill>
                <a:srgbClr val="CAA6FB"/>
              </a:solidFill>
            </a:endParaRPr>
          </a:p>
        </p:txBody>
      </p:sp>
      <p:sp>
        <p:nvSpPr>
          <p:cNvPr id="158" name="Google Shape;158;p23"/>
          <p:cNvSpPr txBox="1">
            <a:spLocks noGrp="1"/>
          </p:cNvSpPr>
          <p:nvPr>
            <p:ph type="body" idx="1"/>
          </p:nvPr>
        </p:nvSpPr>
        <p:spPr>
          <a:xfrm>
            <a:off x="8839201" y="4851821"/>
            <a:ext cx="1358564" cy="726300"/>
          </a:xfrm>
          <a:prstGeom prst="rect">
            <a:avLst/>
          </a:prstGeom>
          <a:solidFill>
            <a:srgbClr val="FCE5CD"/>
          </a:solidFill>
          <a:ln>
            <a:noFill/>
          </a:ln>
        </p:spPr>
        <p:txBody>
          <a:bodyPr spcFirstLastPara="1" wrap="square" lIns="91425" tIns="45700" rIns="91425" bIns="45700" anchor="t" anchorCtr="0">
            <a:noAutofit/>
          </a:bodyPr>
          <a:lstStyle/>
          <a:p>
            <a:pPr marL="228600" indent="-203200" algn="ctr">
              <a:lnSpc>
                <a:spcPct val="115000"/>
              </a:lnSpc>
              <a:spcBef>
                <a:spcPts val="0"/>
              </a:spcBef>
              <a:buClr>
                <a:schemeClr val="dk1"/>
              </a:buClr>
              <a:buSzPts val="2000"/>
              <a:buNone/>
            </a:pPr>
            <a:r>
              <a:rPr lang="nl-BE" sz="1800" b="1" dirty="0">
                <a:solidFill>
                  <a:srgbClr val="000000"/>
                </a:solidFill>
                <a:sym typeface="Arial"/>
              </a:rPr>
              <a:t>Synthesis</a:t>
            </a:r>
            <a:r>
              <a:rPr lang="nl-BE" sz="1800" b="1" dirty="0">
                <a:solidFill>
                  <a:srgbClr val="000000"/>
                </a:solidFill>
              </a:rPr>
              <a:t>, writing</a:t>
            </a:r>
            <a:endParaRPr sz="1800" b="1" dirty="0">
              <a:solidFill>
                <a:srgbClr val="000000"/>
              </a:solidFill>
              <a:sym typeface="Arial"/>
            </a:endParaRPr>
          </a:p>
          <a:p>
            <a:pPr marL="228600" indent="-203200" algn="just">
              <a:lnSpc>
                <a:spcPct val="115000"/>
              </a:lnSpc>
              <a:spcBef>
                <a:spcPts val="0"/>
              </a:spcBef>
              <a:buClr>
                <a:schemeClr val="dk1"/>
              </a:buClr>
              <a:buSzPts val="2000"/>
              <a:buNone/>
            </a:pPr>
            <a:endParaRPr sz="1800" b="1" dirty="0"/>
          </a:p>
        </p:txBody>
      </p:sp>
      <p:sp>
        <p:nvSpPr>
          <p:cNvPr id="159" name="Google Shape;159;p23"/>
          <p:cNvSpPr txBox="1">
            <a:spLocks noGrp="1"/>
          </p:cNvSpPr>
          <p:nvPr>
            <p:ph type="body" idx="1"/>
          </p:nvPr>
        </p:nvSpPr>
        <p:spPr>
          <a:xfrm>
            <a:off x="1867250" y="1520974"/>
            <a:ext cx="1751100" cy="426600"/>
          </a:xfrm>
          <a:prstGeom prst="rect">
            <a:avLst/>
          </a:prstGeom>
          <a:solidFill>
            <a:srgbClr val="FFF2CC"/>
          </a:solidFill>
          <a:ln>
            <a:noFill/>
          </a:ln>
        </p:spPr>
        <p:txBody>
          <a:bodyPr spcFirstLastPara="1" wrap="square" lIns="91425" tIns="45700" rIns="91425" bIns="45700" anchor="t" anchorCtr="0">
            <a:noAutofit/>
          </a:bodyPr>
          <a:lstStyle/>
          <a:p>
            <a:pPr marL="228600" indent="-203200" algn="just">
              <a:lnSpc>
                <a:spcPct val="115000"/>
              </a:lnSpc>
              <a:spcBef>
                <a:spcPts val="0"/>
              </a:spcBef>
              <a:buClr>
                <a:schemeClr val="dk1"/>
              </a:buClr>
              <a:buSzPts val="2000"/>
              <a:buNone/>
            </a:pPr>
            <a:r>
              <a:rPr lang="nl-BE" sz="1800"/>
              <a:t>interview </a:t>
            </a:r>
            <a:r>
              <a:rPr lang="nl-BE" sz="1800" b="1"/>
              <a:t>prep</a:t>
            </a:r>
            <a:endParaRPr sz="1800" b="1"/>
          </a:p>
        </p:txBody>
      </p:sp>
      <p:sp>
        <p:nvSpPr>
          <p:cNvPr id="160" name="Google Shape;160;p23"/>
          <p:cNvSpPr txBox="1">
            <a:spLocks noGrp="1"/>
          </p:cNvSpPr>
          <p:nvPr>
            <p:ph type="body" idx="1"/>
          </p:nvPr>
        </p:nvSpPr>
        <p:spPr>
          <a:xfrm>
            <a:off x="1867250" y="3384875"/>
            <a:ext cx="1751100" cy="426600"/>
          </a:xfrm>
          <a:prstGeom prst="rect">
            <a:avLst/>
          </a:prstGeom>
          <a:solidFill>
            <a:srgbClr val="D9EAD3"/>
          </a:solidFill>
          <a:ln>
            <a:noFill/>
          </a:ln>
        </p:spPr>
        <p:txBody>
          <a:bodyPr spcFirstLastPara="1" wrap="square" lIns="91425" tIns="45700" rIns="91425" bIns="45700" anchor="t" anchorCtr="0">
            <a:noAutofit/>
          </a:bodyPr>
          <a:lstStyle/>
          <a:p>
            <a:pPr marL="228600" indent="-203200" algn="just">
              <a:lnSpc>
                <a:spcPct val="115000"/>
              </a:lnSpc>
              <a:spcBef>
                <a:spcPts val="0"/>
              </a:spcBef>
              <a:buClr>
                <a:schemeClr val="dk1"/>
              </a:buClr>
              <a:buSzPts val="2000"/>
              <a:buNone/>
            </a:pPr>
            <a:r>
              <a:rPr lang="nl-BE" sz="1800" b="1"/>
              <a:t>transcribing </a:t>
            </a:r>
            <a:endParaRPr/>
          </a:p>
          <a:p>
            <a:pPr marL="228600" indent="-203200" algn="just">
              <a:lnSpc>
                <a:spcPct val="115000"/>
              </a:lnSpc>
              <a:spcBef>
                <a:spcPts val="0"/>
              </a:spcBef>
              <a:buClr>
                <a:schemeClr val="dk1"/>
              </a:buClr>
              <a:buSzPts val="2000"/>
              <a:buNone/>
            </a:pPr>
            <a:endParaRPr sz="1800" b="1"/>
          </a:p>
        </p:txBody>
      </p:sp>
      <p:sp>
        <p:nvSpPr>
          <p:cNvPr id="161" name="Google Shape;161;p23"/>
          <p:cNvSpPr txBox="1">
            <a:spLocks noGrp="1"/>
          </p:cNvSpPr>
          <p:nvPr>
            <p:ph type="body" idx="1"/>
          </p:nvPr>
        </p:nvSpPr>
        <p:spPr>
          <a:xfrm>
            <a:off x="5375620" y="3343238"/>
            <a:ext cx="1428300" cy="768000"/>
          </a:xfrm>
          <a:prstGeom prst="rect">
            <a:avLst/>
          </a:prstGeom>
          <a:solidFill>
            <a:srgbClr val="D0E0E3"/>
          </a:solidFill>
          <a:ln>
            <a:noFill/>
          </a:ln>
        </p:spPr>
        <p:txBody>
          <a:bodyPr spcFirstLastPara="1" wrap="square" lIns="91425" tIns="45700" rIns="91425" bIns="45700" anchor="t" anchorCtr="0">
            <a:noAutofit/>
          </a:bodyPr>
          <a:lstStyle/>
          <a:p>
            <a:pPr marL="228600" indent="-203200" algn="just">
              <a:lnSpc>
                <a:spcPct val="115000"/>
              </a:lnSpc>
              <a:spcBef>
                <a:spcPts val="0"/>
              </a:spcBef>
              <a:buClr>
                <a:schemeClr val="dk1"/>
              </a:buClr>
              <a:buSzPts val="2000"/>
              <a:buNone/>
            </a:pPr>
            <a:r>
              <a:rPr lang="nl-BE" sz="1800" b="1"/>
              <a:t>interpreting </a:t>
            </a:r>
            <a:endParaRPr sz="1800" b="1"/>
          </a:p>
        </p:txBody>
      </p:sp>
      <p:cxnSp>
        <p:nvCxnSpPr>
          <p:cNvPr id="162" name="Google Shape;162;p23"/>
          <p:cNvCxnSpPr/>
          <p:nvPr/>
        </p:nvCxnSpPr>
        <p:spPr>
          <a:xfrm>
            <a:off x="7166575" y="3975713"/>
            <a:ext cx="935400" cy="1443900"/>
          </a:xfrm>
          <a:prstGeom prst="straightConnector1">
            <a:avLst/>
          </a:prstGeom>
          <a:noFill/>
          <a:ln w="22225" cap="flat" cmpd="sng">
            <a:solidFill>
              <a:schemeClr val="dk2"/>
            </a:solidFill>
            <a:prstDash val="solid"/>
            <a:round/>
            <a:headEnd type="none" w="sm" len="sm"/>
            <a:tailEnd type="triangle" w="med" len="med"/>
          </a:ln>
        </p:spPr>
      </p:cxnSp>
      <p:cxnSp>
        <p:nvCxnSpPr>
          <p:cNvPr id="163" name="Google Shape;163;p23"/>
          <p:cNvCxnSpPr/>
          <p:nvPr/>
        </p:nvCxnSpPr>
        <p:spPr>
          <a:xfrm>
            <a:off x="9396550" y="3894588"/>
            <a:ext cx="30600" cy="899100"/>
          </a:xfrm>
          <a:prstGeom prst="straightConnector1">
            <a:avLst/>
          </a:prstGeom>
          <a:noFill/>
          <a:ln w="19050" cap="flat" cmpd="sng">
            <a:solidFill>
              <a:schemeClr val="dk2"/>
            </a:solidFill>
            <a:prstDash val="solid"/>
            <a:round/>
            <a:headEnd type="none" w="sm" len="sm"/>
            <a:tailEnd type="triangle" w="med" len="med"/>
          </a:ln>
        </p:spPr>
      </p:cxnSp>
      <p:cxnSp>
        <p:nvCxnSpPr>
          <p:cNvPr id="164" name="Google Shape;164;p23"/>
          <p:cNvCxnSpPr/>
          <p:nvPr/>
        </p:nvCxnSpPr>
        <p:spPr>
          <a:xfrm>
            <a:off x="2595040" y="1990266"/>
            <a:ext cx="13200" cy="357300"/>
          </a:xfrm>
          <a:prstGeom prst="straightConnector1">
            <a:avLst/>
          </a:prstGeom>
          <a:noFill/>
          <a:ln w="9525" cap="flat" cmpd="sng">
            <a:solidFill>
              <a:schemeClr val="dk2"/>
            </a:solidFill>
            <a:prstDash val="dash"/>
            <a:round/>
            <a:headEnd type="none" w="sm" len="sm"/>
            <a:tailEnd type="triangle" w="med" len="med"/>
          </a:ln>
        </p:spPr>
      </p:cxnSp>
      <p:cxnSp>
        <p:nvCxnSpPr>
          <p:cNvPr id="165" name="Google Shape;165;p23"/>
          <p:cNvCxnSpPr/>
          <p:nvPr/>
        </p:nvCxnSpPr>
        <p:spPr>
          <a:xfrm>
            <a:off x="5977975" y="3665307"/>
            <a:ext cx="903600" cy="36000"/>
          </a:xfrm>
          <a:prstGeom prst="straightConnector1">
            <a:avLst/>
          </a:prstGeom>
          <a:noFill/>
          <a:ln w="9525" cap="flat" cmpd="sng">
            <a:solidFill>
              <a:srgbClr val="FBFCF3"/>
            </a:solidFill>
            <a:prstDash val="dash"/>
            <a:round/>
            <a:headEnd type="none" w="sm" len="sm"/>
            <a:tailEnd type="triangle" w="med" len="med"/>
          </a:ln>
        </p:spPr>
      </p:cxnSp>
      <p:sp>
        <p:nvSpPr>
          <p:cNvPr id="166" name="Google Shape;166;p23"/>
          <p:cNvSpPr txBox="1"/>
          <p:nvPr/>
        </p:nvSpPr>
        <p:spPr>
          <a:xfrm>
            <a:off x="1867250" y="2347486"/>
            <a:ext cx="1751100" cy="426600"/>
          </a:xfrm>
          <a:prstGeom prst="rect">
            <a:avLst/>
          </a:prstGeom>
          <a:solidFill>
            <a:srgbClr val="FFF2CC"/>
          </a:solidFill>
          <a:ln>
            <a:noFill/>
          </a:ln>
        </p:spPr>
        <p:txBody>
          <a:bodyPr spcFirstLastPara="1" wrap="square" lIns="91425" tIns="45700" rIns="91425" bIns="45700" anchor="t" anchorCtr="0">
            <a:noAutofit/>
          </a:bodyPr>
          <a:lstStyle/>
          <a:p>
            <a:pPr marL="228600" indent="-203200" algn="just">
              <a:lnSpc>
                <a:spcPct val="115000"/>
              </a:lnSpc>
              <a:buClr>
                <a:schemeClr val="dk1"/>
              </a:buClr>
              <a:buSzPts val="2000"/>
            </a:pPr>
            <a:r>
              <a:rPr lang="nl-BE" sz="1800" b="1">
                <a:solidFill>
                  <a:schemeClr val="dk1"/>
                </a:solidFill>
                <a:latin typeface="Calibri"/>
                <a:ea typeface="Calibri"/>
                <a:cs typeface="Calibri"/>
                <a:sym typeface="Calibri"/>
              </a:rPr>
              <a:t>interview</a:t>
            </a:r>
            <a:endParaRPr sz="1800" b="1">
              <a:solidFill>
                <a:schemeClr val="dk1"/>
              </a:solidFill>
              <a:latin typeface="Calibri"/>
              <a:ea typeface="Calibri"/>
              <a:cs typeface="Calibri"/>
              <a:sym typeface="Calibri"/>
            </a:endParaRPr>
          </a:p>
        </p:txBody>
      </p:sp>
      <p:cxnSp>
        <p:nvCxnSpPr>
          <p:cNvPr id="167" name="Google Shape;167;p23"/>
          <p:cNvCxnSpPr/>
          <p:nvPr/>
        </p:nvCxnSpPr>
        <p:spPr>
          <a:xfrm>
            <a:off x="2586251" y="2816778"/>
            <a:ext cx="8700" cy="507600"/>
          </a:xfrm>
          <a:prstGeom prst="straightConnector1">
            <a:avLst/>
          </a:prstGeom>
          <a:noFill/>
          <a:ln w="9525" cap="flat" cmpd="sng">
            <a:solidFill>
              <a:schemeClr val="dk2"/>
            </a:solidFill>
            <a:prstDash val="dash"/>
            <a:round/>
            <a:headEnd type="none" w="sm" len="sm"/>
            <a:tailEnd type="triangle" w="med" len="med"/>
          </a:ln>
        </p:spPr>
      </p:cxnSp>
      <p:sp>
        <p:nvSpPr>
          <p:cNvPr id="168" name="Google Shape;168;p23"/>
          <p:cNvSpPr txBox="1"/>
          <p:nvPr/>
        </p:nvSpPr>
        <p:spPr>
          <a:xfrm>
            <a:off x="8250735" y="3094710"/>
            <a:ext cx="1664100" cy="688093"/>
          </a:xfrm>
          <a:prstGeom prst="rect">
            <a:avLst/>
          </a:prstGeom>
          <a:solidFill>
            <a:srgbClr val="D9D2E9"/>
          </a:solidFill>
          <a:ln>
            <a:noFill/>
          </a:ln>
        </p:spPr>
        <p:txBody>
          <a:bodyPr spcFirstLastPara="1" wrap="square" lIns="91425" tIns="45700" rIns="91425" bIns="45700" anchor="t" anchorCtr="0">
            <a:noAutofit/>
          </a:bodyPr>
          <a:lstStyle/>
          <a:p>
            <a:r>
              <a:rPr lang="nl-BE" sz="1800" b="1" dirty="0">
                <a:latin typeface="Calibri"/>
                <a:ea typeface="Calibri"/>
                <a:cs typeface="Calibri"/>
                <a:sym typeface="Calibri"/>
              </a:rPr>
              <a:t>contextualizing</a:t>
            </a:r>
            <a:endParaRPr sz="1800" b="1" dirty="0">
              <a:latin typeface="Calibri"/>
              <a:ea typeface="Calibri"/>
              <a:cs typeface="Calibri"/>
              <a:sym typeface="Calibri"/>
            </a:endParaRPr>
          </a:p>
        </p:txBody>
      </p:sp>
      <p:cxnSp>
        <p:nvCxnSpPr>
          <p:cNvPr id="169" name="Google Shape;169;p23"/>
          <p:cNvCxnSpPr/>
          <p:nvPr/>
        </p:nvCxnSpPr>
        <p:spPr>
          <a:xfrm>
            <a:off x="7116202" y="3574474"/>
            <a:ext cx="822300" cy="47400"/>
          </a:xfrm>
          <a:prstGeom prst="straightConnector1">
            <a:avLst/>
          </a:prstGeom>
          <a:noFill/>
          <a:ln w="19050" cap="flat" cmpd="sng">
            <a:solidFill>
              <a:schemeClr val="dk2"/>
            </a:solidFill>
            <a:prstDash val="solid"/>
            <a:round/>
            <a:headEnd type="none" w="sm" len="sm"/>
            <a:tailEnd type="triangle" w="med" len="med"/>
          </a:ln>
        </p:spPr>
      </p:cxnSp>
      <p:sp>
        <p:nvSpPr>
          <p:cNvPr id="170" name="Google Shape;170;p23"/>
          <p:cNvSpPr/>
          <p:nvPr/>
        </p:nvSpPr>
        <p:spPr>
          <a:xfrm>
            <a:off x="4007028" y="1263223"/>
            <a:ext cx="1084500" cy="905400"/>
          </a:xfrm>
          <a:prstGeom prst="ellipse">
            <a:avLst/>
          </a:prstGeom>
          <a:solidFill>
            <a:srgbClr val="E8EFCD"/>
          </a:solidFill>
          <a:ln w="25400" cap="flat" cmpd="sng">
            <a:solidFill>
              <a:srgbClr val="768C28"/>
            </a:solidFill>
            <a:prstDash val="solid"/>
            <a:round/>
            <a:headEnd type="none" w="sm" len="sm"/>
            <a:tailEnd type="none" w="sm" len="sm"/>
          </a:ln>
        </p:spPr>
        <p:txBody>
          <a:bodyPr spcFirstLastPara="1" wrap="square" lIns="91425" tIns="45700" rIns="91425" bIns="45700" anchor="ctr" anchorCtr="0">
            <a:noAutofit/>
          </a:bodyPr>
          <a:lstStyle/>
          <a:p>
            <a:pPr algn="ctr"/>
            <a:r>
              <a:rPr lang="nl-BE" b="1">
                <a:solidFill>
                  <a:schemeClr val="dk1"/>
                </a:solidFill>
                <a:latin typeface="Calibri"/>
                <a:ea typeface="Calibri"/>
                <a:cs typeface="Calibri"/>
                <a:sym typeface="Calibri"/>
              </a:rPr>
              <a:t>audio (visual) source</a:t>
            </a:r>
            <a:endParaRPr b="1">
              <a:solidFill>
                <a:schemeClr val="dk1"/>
              </a:solidFill>
              <a:latin typeface="Calibri"/>
              <a:ea typeface="Calibri"/>
              <a:cs typeface="Calibri"/>
              <a:sym typeface="Calibri"/>
            </a:endParaRPr>
          </a:p>
        </p:txBody>
      </p:sp>
      <p:sp>
        <p:nvSpPr>
          <p:cNvPr id="171" name="Google Shape;171;p23"/>
          <p:cNvSpPr/>
          <p:nvPr/>
        </p:nvSpPr>
        <p:spPr>
          <a:xfrm>
            <a:off x="4159075" y="2362000"/>
            <a:ext cx="1428300" cy="649800"/>
          </a:xfrm>
          <a:prstGeom prst="ellipse">
            <a:avLst/>
          </a:prstGeom>
          <a:solidFill>
            <a:srgbClr val="E8EFCD"/>
          </a:solidFill>
          <a:ln w="25400" cap="flat" cmpd="sng">
            <a:solidFill>
              <a:srgbClr val="768C28"/>
            </a:solidFill>
            <a:prstDash val="solid"/>
            <a:round/>
            <a:headEnd type="none" w="sm" len="sm"/>
            <a:tailEnd type="none" w="sm" len="sm"/>
          </a:ln>
        </p:spPr>
        <p:txBody>
          <a:bodyPr spcFirstLastPara="1" wrap="square" lIns="91425" tIns="45700" rIns="91425" bIns="45700" anchor="ctr" anchorCtr="0">
            <a:noAutofit/>
          </a:bodyPr>
          <a:lstStyle/>
          <a:p>
            <a:pPr algn="ctr"/>
            <a:r>
              <a:rPr lang="nl-BE" b="1">
                <a:solidFill>
                  <a:schemeClr val="dk1"/>
                </a:solidFill>
              </a:rPr>
              <a:t>summary</a:t>
            </a:r>
            <a:endParaRPr b="1">
              <a:solidFill>
                <a:schemeClr val="dk1"/>
              </a:solidFill>
            </a:endParaRPr>
          </a:p>
        </p:txBody>
      </p:sp>
      <p:sp>
        <p:nvSpPr>
          <p:cNvPr id="172" name="Google Shape;172;p23"/>
          <p:cNvSpPr/>
          <p:nvPr/>
        </p:nvSpPr>
        <p:spPr>
          <a:xfrm>
            <a:off x="3300428" y="4386138"/>
            <a:ext cx="1093500" cy="882300"/>
          </a:xfrm>
          <a:prstGeom prst="ellipse">
            <a:avLst/>
          </a:prstGeom>
          <a:solidFill>
            <a:srgbClr val="E8EFCD"/>
          </a:solidFill>
          <a:ln w="25400" cap="flat" cmpd="sng">
            <a:solidFill>
              <a:srgbClr val="768C28"/>
            </a:solidFill>
            <a:prstDash val="solid"/>
            <a:round/>
            <a:headEnd type="none" w="sm" len="sm"/>
            <a:tailEnd type="none" w="sm" len="sm"/>
          </a:ln>
        </p:spPr>
        <p:txBody>
          <a:bodyPr spcFirstLastPara="1" wrap="square" lIns="91425" tIns="45700" rIns="91425" bIns="45700" anchor="ctr" anchorCtr="0">
            <a:noAutofit/>
          </a:bodyPr>
          <a:lstStyle/>
          <a:p>
            <a:pPr algn="ctr"/>
            <a:r>
              <a:rPr lang="nl-BE" b="1">
                <a:solidFill>
                  <a:schemeClr val="dk1"/>
                </a:solidFill>
                <a:latin typeface="Calibri"/>
                <a:ea typeface="Calibri"/>
                <a:cs typeface="Calibri"/>
                <a:sym typeface="Calibri"/>
              </a:rPr>
              <a:t>textual source</a:t>
            </a:r>
            <a:endParaRPr b="1">
              <a:solidFill>
                <a:schemeClr val="dk1"/>
              </a:solidFill>
              <a:latin typeface="Calibri"/>
              <a:ea typeface="Calibri"/>
              <a:cs typeface="Calibri"/>
              <a:sym typeface="Calibri"/>
            </a:endParaRPr>
          </a:p>
        </p:txBody>
      </p:sp>
      <p:cxnSp>
        <p:nvCxnSpPr>
          <p:cNvPr id="173" name="Google Shape;173;p23"/>
          <p:cNvCxnSpPr/>
          <p:nvPr/>
        </p:nvCxnSpPr>
        <p:spPr>
          <a:xfrm rot="10800000" flipH="1">
            <a:off x="3641221" y="1971002"/>
            <a:ext cx="425400" cy="279300"/>
          </a:xfrm>
          <a:prstGeom prst="straightConnector1">
            <a:avLst/>
          </a:prstGeom>
          <a:noFill/>
          <a:ln w="9525" cap="flat" cmpd="sng">
            <a:solidFill>
              <a:schemeClr val="dk2"/>
            </a:solidFill>
            <a:prstDash val="dash"/>
            <a:round/>
            <a:headEnd type="none" w="sm" len="sm"/>
            <a:tailEnd type="triangle" w="med" len="med"/>
          </a:ln>
        </p:spPr>
      </p:cxnSp>
      <p:cxnSp>
        <p:nvCxnSpPr>
          <p:cNvPr id="174" name="Google Shape;174;p23"/>
          <p:cNvCxnSpPr/>
          <p:nvPr/>
        </p:nvCxnSpPr>
        <p:spPr>
          <a:xfrm rot="10800000" flipH="1">
            <a:off x="3683516" y="2704834"/>
            <a:ext cx="390900" cy="3000"/>
          </a:xfrm>
          <a:prstGeom prst="straightConnector1">
            <a:avLst/>
          </a:prstGeom>
          <a:noFill/>
          <a:ln w="9525" cap="flat" cmpd="sng">
            <a:solidFill>
              <a:schemeClr val="dk2"/>
            </a:solidFill>
            <a:prstDash val="dash"/>
            <a:round/>
            <a:headEnd type="none" w="sm" len="sm"/>
            <a:tailEnd type="triangle" w="med" len="med"/>
          </a:ln>
        </p:spPr>
      </p:cxnSp>
      <p:cxnSp>
        <p:nvCxnSpPr>
          <p:cNvPr id="175" name="Google Shape;175;p23"/>
          <p:cNvCxnSpPr/>
          <p:nvPr/>
        </p:nvCxnSpPr>
        <p:spPr>
          <a:xfrm>
            <a:off x="3166555" y="3975723"/>
            <a:ext cx="405600" cy="283200"/>
          </a:xfrm>
          <a:prstGeom prst="straightConnector1">
            <a:avLst/>
          </a:prstGeom>
          <a:noFill/>
          <a:ln w="9525" cap="flat" cmpd="sng">
            <a:solidFill>
              <a:schemeClr val="dk2"/>
            </a:solidFill>
            <a:prstDash val="dash"/>
            <a:round/>
            <a:headEnd type="none" w="sm" len="sm"/>
            <a:tailEnd type="triangle" w="med" len="med"/>
          </a:ln>
        </p:spPr>
      </p:cxnSp>
      <p:cxnSp>
        <p:nvCxnSpPr>
          <p:cNvPr id="176" name="Google Shape;176;p23"/>
          <p:cNvCxnSpPr/>
          <p:nvPr/>
        </p:nvCxnSpPr>
        <p:spPr>
          <a:xfrm rot="10800000" flipH="1">
            <a:off x="4631334" y="4258956"/>
            <a:ext cx="500700" cy="346500"/>
          </a:xfrm>
          <a:prstGeom prst="straightConnector1">
            <a:avLst/>
          </a:prstGeom>
          <a:noFill/>
          <a:ln w="31750" cap="flat" cmpd="sng">
            <a:solidFill>
              <a:schemeClr val="dk2"/>
            </a:solidFill>
            <a:prstDash val="solid"/>
            <a:round/>
            <a:headEnd type="none" w="sm" len="sm"/>
            <a:tailEnd type="triangle" w="med" len="med"/>
          </a:ln>
        </p:spPr>
      </p:cxnSp>
      <p:cxnSp>
        <p:nvCxnSpPr>
          <p:cNvPr id="177" name="Google Shape;177;p23"/>
          <p:cNvCxnSpPr/>
          <p:nvPr/>
        </p:nvCxnSpPr>
        <p:spPr>
          <a:xfrm>
            <a:off x="5488365" y="2828872"/>
            <a:ext cx="207000" cy="437700"/>
          </a:xfrm>
          <a:prstGeom prst="straightConnector1">
            <a:avLst/>
          </a:prstGeom>
          <a:noFill/>
          <a:ln w="31750" cap="flat" cmpd="sng">
            <a:solidFill>
              <a:schemeClr val="dk2"/>
            </a:solidFill>
            <a:prstDash val="solid"/>
            <a:round/>
            <a:headEnd type="none" w="sm" len="sm"/>
            <a:tailEnd type="triangle" w="med" len="med"/>
          </a:ln>
        </p:spPr>
      </p:cxnSp>
      <p:cxnSp>
        <p:nvCxnSpPr>
          <p:cNvPr id="178" name="Google Shape;178;p23"/>
          <p:cNvCxnSpPr/>
          <p:nvPr/>
        </p:nvCxnSpPr>
        <p:spPr>
          <a:xfrm>
            <a:off x="5257584" y="1807183"/>
            <a:ext cx="668700" cy="1507200"/>
          </a:xfrm>
          <a:prstGeom prst="straightConnector1">
            <a:avLst/>
          </a:prstGeom>
          <a:noFill/>
          <a:ln w="31750" cap="flat" cmpd="sng">
            <a:solidFill>
              <a:schemeClr val="dk2"/>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p:nvPr/>
        </p:nvSpPr>
        <p:spPr>
          <a:xfrm>
            <a:off x="2236050" y="2626950"/>
            <a:ext cx="7886700" cy="2078700"/>
          </a:xfrm>
          <a:prstGeom prst="rect">
            <a:avLst/>
          </a:prstGeom>
          <a:noFill/>
          <a:ln>
            <a:noFill/>
          </a:ln>
        </p:spPr>
        <p:txBody>
          <a:bodyPr spcFirstLastPara="1" wrap="square" lIns="91425" tIns="45700" rIns="91425" bIns="45700" anchor="t" anchorCtr="0">
            <a:noAutofit/>
          </a:bodyPr>
          <a:lstStyle/>
          <a:p>
            <a:pPr>
              <a:lnSpc>
                <a:spcPct val="90000"/>
              </a:lnSpc>
              <a:buClr>
                <a:srgbClr val="CAA6FB"/>
              </a:buClr>
              <a:buSzPts val="3500"/>
            </a:pPr>
            <a:r>
              <a:rPr lang="nl-BE" sz="3500" b="1" dirty="0">
                <a:solidFill>
                  <a:srgbClr val="CAA6FB"/>
                </a:solidFill>
                <a:latin typeface="Calibri"/>
                <a:ea typeface="Calibri"/>
                <a:cs typeface="Calibri"/>
                <a:sym typeface="Calibri"/>
              </a:rPr>
              <a:t>Landscape</a:t>
            </a:r>
            <a:endParaRPr sz="3500" b="1" dirty="0">
              <a:solidFill>
                <a:srgbClr val="CAA6FB"/>
              </a:solidFill>
              <a:latin typeface="Calibri"/>
              <a:ea typeface="Calibri"/>
              <a:cs typeface="Calibri"/>
              <a:sym typeface="Calibri"/>
            </a:endParaRPr>
          </a:p>
          <a:p>
            <a:pPr>
              <a:lnSpc>
                <a:spcPct val="90000"/>
              </a:lnSpc>
              <a:buClr>
                <a:srgbClr val="CAA6FB"/>
              </a:buClr>
              <a:buSzPts val="3500"/>
            </a:pPr>
            <a:r>
              <a:rPr lang="nl-BE" sz="2400" b="1" dirty="0">
                <a:solidFill>
                  <a:srgbClr val="CAA6FB"/>
                </a:solidFill>
                <a:latin typeface="Calibri"/>
                <a:ea typeface="Calibri"/>
                <a:cs typeface="Calibri"/>
                <a:sym typeface="Calibri"/>
              </a:rPr>
              <a:t>What computational linguists do with spoken corpora?</a:t>
            </a:r>
            <a:endParaRPr sz="2400" b="1" dirty="0">
              <a:solidFill>
                <a:srgbClr val="CAA6FB"/>
              </a:solidFill>
              <a:latin typeface="Calibri"/>
              <a:ea typeface="Calibri"/>
              <a:cs typeface="Calibri"/>
              <a:sym typeface="Calibri"/>
            </a:endParaRPr>
          </a:p>
          <a:p>
            <a:pPr>
              <a:lnSpc>
                <a:spcPct val="90000"/>
              </a:lnSpc>
              <a:buClr>
                <a:srgbClr val="CAA6FB"/>
              </a:buClr>
              <a:buSzPts val="3500"/>
            </a:pPr>
            <a:endParaRPr sz="2400" b="1" dirty="0">
              <a:solidFill>
                <a:srgbClr val="CAA6FB"/>
              </a:solidFill>
              <a:latin typeface="Calibri"/>
              <a:ea typeface="Calibri"/>
              <a:cs typeface="Calibri"/>
              <a:sym typeface="Calibri"/>
            </a:endParaRPr>
          </a:p>
          <a:p>
            <a:pPr>
              <a:lnSpc>
                <a:spcPct val="90000"/>
              </a:lnSpc>
              <a:buClr>
                <a:srgbClr val="CAA6FB"/>
              </a:buClr>
              <a:buSzPts val="3500"/>
            </a:pPr>
            <a:r>
              <a:rPr lang="nl-BE" sz="2400" b="1" dirty="0">
                <a:solidFill>
                  <a:srgbClr val="4A86E8"/>
                </a:solidFill>
                <a:latin typeface="Calibri"/>
                <a:ea typeface="Calibri"/>
                <a:cs typeface="Calibri"/>
                <a:sym typeface="Calibri"/>
              </a:rPr>
              <a:t>Slides by Jeannine Beeken</a:t>
            </a:r>
            <a:endParaRPr sz="2400" b="1" dirty="0">
              <a:solidFill>
                <a:srgbClr val="CAA6FB"/>
              </a:solidFill>
              <a:latin typeface="Calibri"/>
              <a:ea typeface="Calibri"/>
              <a:cs typeface="Calibri"/>
              <a:sym typeface="Calibri"/>
            </a:endParaRPr>
          </a:p>
          <a:p>
            <a:pPr>
              <a:lnSpc>
                <a:spcPct val="90000"/>
              </a:lnSpc>
              <a:buClr>
                <a:srgbClr val="CAA6FB"/>
              </a:buClr>
              <a:buSzPts val="3500"/>
            </a:pPr>
            <a:endParaRPr sz="2400" b="1" dirty="0">
              <a:solidFill>
                <a:srgbClr val="CAA6FB"/>
              </a:solidFill>
              <a:latin typeface="Calibri"/>
              <a:ea typeface="Calibri"/>
              <a:cs typeface="Calibri"/>
              <a:sym typeface="Calibri"/>
            </a:endParaRPr>
          </a:p>
          <a:p>
            <a:pPr>
              <a:lnSpc>
                <a:spcPct val="90000"/>
              </a:lnSpc>
              <a:buClr>
                <a:srgbClr val="CAA6FB"/>
              </a:buClr>
              <a:buSzPts val="3500"/>
            </a:pPr>
            <a:endParaRPr sz="2400" b="1" dirty="0">
              <a:solidFill>
                <a:srgbClr val="CAA6FB"/>
              </a:solidFill>
              <a:latin typeface="Calibri"/>
              <a:ea typeface="Calibri"/>
              <a:cs typeface="Calibri"/>
              <a:sym typeface="Calibri"/>
            </a:endParaRPr>
          </a:p>
          <a:p>
            <a:pPr>
              <a:lnSpc>
                <a:spcPct val="90000"/>
              </a:lnSpc>
              <a:buClr>
                <a:srgbClr val="CAA6FB"/>
              </a:buClr>
              <a:buSzPts val="3500"/>
            </a:pPr>
            <a:endParaRPr sz="3500" b="1" dirty="0">
              <a:solidFill>
                <a:srgbClr val="CAA6FB"/>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1835700" y="403742"/>
            <a:ext cx="8520600" cy="763500"/>
          </a:xfrm>
          <a:prstGeom prst="rect">
            <a:avLst/>
          </a:prstGeom>
        </p:spPr>
        <p:txBody>
          <a:bodyPr spcFirstLastPara="1" wrap="square" lIns="91425" tIns="45700" rIns="91425" bIns="45700" anchor="t" anchorCtr="0">
            <a:noAutofit/>
          </a:bodyPr>
          <a:lstStyle/>
          <a:p>
            <a:pPr>
              <a:lnSpc>
                <a:spcPct val="100000"/>
              </a:lnSpc>
            </a:pPr>
            <a:r>
              <a:rPr lang="nl-BE" sz="2800">
                <a:solidFill>
                  <a:srgbClr val="CAA6FB"/>
                </a:solidFill>
              </a:rPr>
              <a:t>What computational linguists do with spoken corpora?</a:t>
            </a:r>
            <a:r>
              <a:rPr lang="nl-BE" sz="2800"/>
              <a:t> </a:t>
            </a:r>
            <a:endParaRPr sz="2800"/>
          </a:p>
        </p:txBody>
      </p:sp>
      <p:sp>
        <p:nvSpPr>
          <p:cNvPr id="189" name="Google Shape;189;p25"/>
          <p:cNvSpPr txBox="1">
            <a:spLocks noGrp="1"/>
          </p:cNvSpPr>
          <p:nvPr>
            <p:ph type="body" idx="1"/>
          </p:nvPr>
        </p:nvSpPr>
        <p:spPr>
          <a:xfrm>
            <a:off x="1762450" y="1064675"/>
            <a:ext cx="8520600" cy="1314494"/>
          </a:xfrm>
          <a:prstGeom prst="rect">
            <a:avLst/>
          </a:prstGeom>
          <a:solidFill>
            <a:srgbClr val="FFF2CC"/>
          </a:solidFill>
        </p:spPr>
        <p:txBody>
          <a:bodyPr spcFirstLastPara="1" wrap="square" lIns="91425" tIns="45700" rIns="91425" bIns="45700" anchor="t" anchorCtr="0">
            <a:noAutofit/>
          </a:bodyPr>
          <a:lstStyle/>
          <a:p>
            <a:pPr marL="228600" indent="-215900" algn="just">
              <a:lnSpc>
                <a:spcPct val="115000"/>
              </a:lnSpc>
              <a:spcBef>
                <a:spcPts val="0"/>
              </a:spcBef>
              <a:buClr>
                <a:schemeClr val="dk1"/>
              </a:buClr>
              <a:buSzPts val="2200"/>
              <a:buFont typeface="Calibri"/>
              <a:buChar char="•"/>
            </a:pPr>
            <a:r>
              <a:rPr lang="nl-BE" sz="2200" b="1" dirty="0"/>
              <a:t>Formulating</a:t>
            </a:r>
            <a:endParaRPr sz="2200" b="1" dirty="0"/>
          </a:p>
          <a:p>
            <a:pPr marL="800100" lvl="1" algn="just">
              <a:lnSpc>
                <a:spcPct val="115000"/>
              </a:lnSpc>
              <a:spcBef>
                <a:spcPts val="0"/>
              </a:spcBef>
              <a:buClr>
                <a:schemeClr val="dk1"/>
              </a:buClr>
              <a:buSzPts val="2200"/>
            </a:pPr>
            <a:r>
              <a:rPr lang="nl-BE" sz="2200" dirty="0"/>
              <a:t>research </a:t>
            </a:r>
            <a:r>
              <a:rPr lang="nl-BE" sz="2200" b="1" dirty="0"/>
              <a:t>questions</a:t>
            </a:r>
            <a:endParaRPr sz="2200" dirty="0"/>
          </a:p>
          <a:p>
            <a:pPr marL="800100" lvl="1" algn="just">
              <a:lnSpc>
                <a:spcPct val="115000"/>
              </a:lnSpc>
              <a:spcBef>
                <a:spcPts val="0"/>
              </a:spcBef>
              <a:buClr>
                <a:schemeClr val="dk1"/>
              </a:buClr>
              <a:buSzPts val="2200"/>
            </a:pPr>
            <a:r>
              <a:rPr lang="nl-BE" sz="2200" b="1" dirty="0"/>
              <a:t>hypotheses </a:t>
            </a:r>
            <a:r>
              <a:rPr lang="nl-BE" sz="2200" dirty="0"/>
              <a:t>to be confirmed/disconfirmed</a:t>
            </a:r>
            <a:endParaRPr sz="2200" dirty="0"/>
          </a:p>
        </p:txBody>
      </p:sp>
      <p:sp>
        <p:nvSpPr>
          <p:cNvPr id="190" name="Google Shape;190;p25"/>
          <p:cNvSpPr txBox="1">
            <a:spLocks noGrp="1"/>
          </p:cNvSpPr>
          <p:nvPr>
            <p:ph type="body" idx="1"/>
          </p:nvPr>
        </p:nvSpPr>
        <p:spPr>
          <a:xfrm>
            <a:off x="1762450" y="2371576"/>
            <a:ext cx="8520600" cy="1689111"/>
          </a:xfrm>
          <a:prstGeom prst="rect">
            <a:avLst/>
          </a:prstGeom>
          <a:solidFill>
            <a:srgbClr val="D9EAD3"/>
          </a:solidFill>
        </p:spPr>
        <p:txBody>
          <a:bodyPr spcFirstLastPara="1" wrap="square" lIns="91425" tIns="45700" rIns="91425" bIns="45700" anchor="t" anchorCtr="0">
            <a:noAutofit/>
          </a:bodyPr>
          <a:lstStyle/>
          <a:p>
            <a:pPr marL="228600" indent="-215900" algn="just">
              <a:lnSpc>
                <a:spcPct val="115000"/>
              </a:lnSpc>
              <a:spcBef>
                <a:spcPts val="0"/>
              </a:spcBef>
              <a:buClr>
                <a:schemeClr val="dk1"/>
              </a:buClr>
              <a:buSzPts val="2200"/>
              <a:buFont typeface="Calibri"/>
              <a:buChar char="•"/>
            </a:pPr>
            <a:r>
              <a:rPr lang="nl-BE" sz="2200" b="1" dirty="0"/>
              <a:t>Exploring</a:t>
            </a:r>
            <a:endParaRPr sz="2200" b="1" dirty="0"/>
          </a:p>
          <a:p>
            <a:pPr marL="800100" lvl="1" algn="just">
              <a:lnSpc>
                <a:spcPct val="115000"/>
              </a:lnSpc>
              <a:spcBef>
                <a:spcPts val="0"/>
              </a:spcBef>
              <a:buClr>
                <a:schemeClr val="dk1"/>
              </a:buClr>
              <a:buSzPts val="2200"/>
            </a:pPr>
            <a:r>
              <a:rPr lang="nl-BE" sz="2200" dirty="0"/>
              <a:t>and selecting </a:t>
            </a:r>
            <a:r>
              <a:rPr lang="nl-BE" sz="2200" b="1" dirty="0"/>
              <a:t>data </a:t>
            </a:r>
            <a:r>
              <a:rPr lang="nl-BE" sz="2200" dirty="0"/>
              <a:t>on certain criteria (representativity, language, availability, format, quality, etc.)</a:t>
            </a:r>
            <a:endParaRPr sz="2200" dirty="0"/>
          </a:p>
          <a:p>
            <a:pPr marL="800100" lvl="1" algn="just">
              <a:lnSpc>
                <a:spcPct val="115000"/>
              </a:lnSpc>
              <a:spcBef>
                <a:spcPts val="0"/>
              </a:spcBef>
              <a:buClr>
                <a:schemeClr val="dk1"/>
              </a:buClr>
              <a:buSzPts val="2200"/>
            </a:pPr>
            <a:r>
              <a:rPr lang="en-US" sz="2200" dirty="0"/>
              <a:t>T</a:t>
            </a:r>
            <a:r>
              <a:rPr lang="nl-BE" sz="2200" dirty="0"/>
              <a:t>esting, selecting and evaluating </a:t>
            </a:r>
            <a:r>
              <a:rPr lang="nl-BE" sz="2200" b="1" dirty="0"/>
              <a:t>tools </a:t>
            </a:r>
            <a:r>
              <a:rPr lang="nl-BE" sz="2200" dirty="0"/>
              <a:t>for analysis</a:t>
            </a:r>
            <a:endParaRPr sz="2200" b="1" dirty="0"/>
          </a:p>
        </p:txBody>
      </p:sp>
      <p:sp>
        <p:nvSpPr>
          <p:cNvPr id="191" name="Google Shape;191;p25"/>
          <p:cNvSpPr txBox="1">
            <a:spLocks noGrp="1"/>
          </p:cNvSpPr>
          <p:nvPr>
            <p:ph type="body" idx="1"/>
          </p:nvPr>
        </p:nvSpPr>
        <p:spPr>
          <a:xfrm>
            <a:off x="1762450" y="3991675"/>
            <a:ext cx="8520600" cy="2466070"/>
          </a:xfrm>
          <a:prstGeom prst="rect">
            <a:avLst/>
          </a:prstGeom>
          <a:solidFill>
            <a:srgbClr val="D0E0E3"/>
          </a:solidFill>
        </p:spPr>
        <p:txBody>
          <a:bodyPr spcFirstLastPara="1" wrap="square" lIns="91425" tIns="45700" rIns="91425" bIns="45700" anchor="t" anchorCtr="0">
            <a:noAutofit/>
          </a:bodyPr>
          <a:lstStyle/>
          <a:p>
            <a:pPr marL="228600" indent="-215900" algn="just">
              <a:lnSpc>
                <a:spcPct val="115000"/>
              </a:lnSpc>
              <a:spcBef>
                <a:spcPts val="0"/>
              </a:spcBef>
              <a:buClr>
                <a:schemeClr val="dk1"/>
              </a:buClr>
              <a:buSzPts val="2200"/>
            </a:pPr>
            <a:r>
              <a:rPr lang="nl-BE" sz="2200" b="1"/>
              <a:t>Pre-processing </a:t>
            </a:r>
            <a:r>
              <a:rPr lang="nl-BE" sz="2200"/>
              <a:t>(when needed)</a:t>
            </a:r>
            <a:endParaRPr sz="2200"/>
          </a:p>
          <a:p>
            <a:pPr marL="800100" lvl="1" algn="just">
              <a:lnSpc>
                <a:spcPct val="100000"/>
              </a:lnSpc>
              <a:spcBef>
                <a:spcPts val="0"/>
              </a:spcBef>
              <a:buClr>
                <a:schemeClr val="dk1"/>
              </a:buClr>
              <a:buSzPts val="2200"/>
            </a:pPr>
            <a:r>
              <a:rPr lang="nl-BE" sz="2200"/>
              <a:t>data </a:t>
            </a:r>
            <a:r>
              <a:rPr lang="nl-BE" sz="2200" b="1"/>
              <a:t>transformation </a:t>
            </a:r>
            <a:r>
              <a:rPr lang="nl-BE" sz="2200"/>
              <a:t>(e.g. speech to text, transcription), cleaning (e.g. errors correction), conversion (one format to another)</a:t>
            </a:r>
            <a:endParaRPr sz="2200"/>
          </a:p>
          <a:p>
            <a:pPr marL="800100" lvl="1" algn="just">
              <a:lnSpc>
                <a:spcPct val="100000"/>
              </a:lnSpc>
              <a:spcBef>
                <a:spcPts val="0"/>
              </a:spcBef>
              <a:buClr>
                <a:schemeClr val="dk1"/>
              </a:buClr>
              <a:buSzPts val="2200"/>
            </a:pPr>
            <a:r>
              <a:rPr lang="nl-BE" sz="2200"/>
              <a:t>data </a:t>
            </a:r>
            <a:r>
              <a:rPr lang="nl-BE" sz="2200" b="1"/>
              <a:t>enrichment </a:t>
            </a:r>
            <a:r>
              <a:rPr lang="nl-BE" sz="2200"/>
              <a:t>(identification of speakers, roles, characteristics - age, gender, language -, uncertain and missing elements, etc.)</a:t>
            </a:r>
            <a:endParaRPr sz="2200"/>
          </a:p>
          <a:p>
            <a:pPr marL="800100" lvl="1" algn="just">
              <a:lnSpc>
                <a:spcPct val="100000"/>
              </a:lnSpc>
              <a:spcBef>
                <a:spcPts val="0"/>
              </a:spcBef>
              <a:buClr>
                <a:schemeClr val="dk1"/>
              </a:buClr>
              <a:buSzPts val="2200"/>
            </a:pPr>
            <a:r>
              <a:rPr lang="nl-BE" sz="2200"/>
              <a:t>data </a:t>
            </a:r>
            <a:r>
              <a:rPr lang="nl-BE" sz="2200" b="1"/>
              <a:t>structuring/grouping</a:t>
            </a:r>
            <a:r>
              <a:rPr lang="nl-BE" sz="2200"/>
              <a:t> (chronology, language, typology of spoken data, etc.)</a:t>
            </a:r>
            <a:endParaRPr sz="2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title"/>
          </p:nvPr>
        </p:nvSpPr>
        <p:spPr>
          <a:xfrm>
            <a:off x="1709275" y="356317"/>
            <a:ext cx="8520600" cy="763500"/>
          </a:xfrm>
          <a:prstGeom prst="rect">
            <a:avLst/>
          </a:prstGeom>
        </p:spPr>
        <p:txBody>
          <a:bodyPr spcFirstLastPara="1" wrap="square" lIns="91425" tIns="45700" rIns="91425" bIns="45700" anchor="t" anchorCtr="0">
            <a:noAutofit/>
          </a:bodyPr>
          <a:lstStyle/>
          <a:p>
            <a:pPr>
              <a:lnSpc>
                <a:spcPct val="100000"/>
              </a:lnSpc>
            </a:pPr>
            <a:r>
              <a:rPr lang="nl-BE" sz="2800">
                <a:solidFill>
                  <a:srgbClr val="CAA6FB"/>
                </a:solidFill>
              </a:rPr>
              <a:t>What computational linguists do with spoken corpora?</a:t>
            </a:r>
            <a:r>
              <a:rPr lang="nl-BE" sz="2800"/>
              <a:t> </a:t>
            </a:r>
            <a:endParaRPr sz="2800"/>
          </a:p>
        </p:txBody>
      </p:sp>
      <p:sp>
        <p:nvSpPr>
          <p:cNvPr id="197" name="Google Shape;197;p26"/>
          <p:cNvSpPr txBox="1">
            <a:spLocks noGrp="1"/>
          </p:cNvSpPr>
          <p:nvPr>
            <p:ph type="body" idx="1"/>
          </p:nvPr>
        </p:nvSpPr>
        <p:spPr>
          <a:xfrm>
            <a:off x="1835700" y="1031900"/>
            <a:ext cx="8520600" cy="1812000"/>
          </a:xfrm>
          <a:prstGeom prst="rect">
            <a:avLst/>
          </a:prstGeom>
          <a:solidFill>
            <a:srgbClr val="FCE5CD"/>
          </a:solidFill>
        </p:spPr>
        <p:txBody>
          <a:bodyPr spcFirstLastPara="1" wrap="square" lIns="91425" tIns="45700" rIns="91425" bIns="45700" anchor="t" anchorCtr="0">
            <a:noAutofit/>
          </a:bodyPr>
          <a:lstStyle/>
          <a:p>
            <a:pPr marL="228600" indent="-203200" algn="just">
              <a:lnSpc>
                <a:spcPct val="115000"/>
              </a:lnSpc>
              <a:spcBef>
                <a:spcPts val="0"/>
              </a:spcBef>
              <a:buClr>
                <a:schemeClr val="dk1"/>
              </a:buClr>
              <a:buSzPts val="2000"/>
              <a:buFont typeface="Calibri"/>
              <a:buChar char="•"/>
            </a:pPr>
            <a:r>
              <a:rPr lang="nl-BE" sz="2000" b="1"/>
              <a:t>Analysing</a:t>
            </a:r>
            <a:endParaRPr sz="2000" b="1"/>
          </a:p>
          <a:p>
            <a:pPr marL="800100" lvl="1" indent="-342900" algn="just">
              <a:lnSpc>
                <a:spcPct val="115000"/>
              </a:lnSpc>
              <a:spcBef>
                <a:spcPts val="0"/>
              </a:spcBef>
              <a:buClr>
                <a:schemeClr val="dk1"/>
              </a:buClr>
            </a:pPr>
            <a:r>
              <a:rPr lang="nl-BE"/>
              <a:t>applying methods/tools for </a:t>
            </a:r>
            <a:r>
              <a:rPr lang="nl-BE" b="1"/>
              <a:t>part of speech tagging</a:t>
            </a:r>
            <a:r>
              <a:rPr lang="nl-BE"/>
              <a:t>, </a:t>
            </a:r>
            <a:r>
              <a:rPr lang="nl-BE" b="1"/>
              <a:t>lemmatization</a:t>
            </a:r>
            <a:r>
              <a:rPr lang="nl-BE"/>
              <a:t>, frequency </a:t>
            </a:r>
            <a:r>
              <a:rPr lang="nl-BE" b="1"/>
              <a:t>counts</a:t>
            </a:r>
            <a:r>
              <a:rPr lang="nl-BE"/>
              <a:t>, </a:t>
            </a:r>
            <a:r>
              <a:rPr lang="nl-BE" b="1"/>
              <a:t>comparing</a:t>
            </a:r>
            <a:r>
              <a:rPr lang="nl-BE"/>
              <a:t>, </a:t>
            </a:r>
            <a:r>
              <a:rPr lang="nl-BE" b="1"/>
              <a:t>clustering</a:t>
            </a:r>
            <a:r>
              <a:rPr lang="nl-BE"/>
              <a:t>, </a:t>
            </a:r>
            <a:r>
              <a:rPr lang="nl-BE" b="1"/>
              <a:t>parsing</a:t>
            </a:r>
            <a:r>
              <a:rPr lang="nl-BE"/>
              <a:t>, </a:t>
            </a:r>
            <a:r>
              <a:rPr lang="nl-BE" b="1"/>
              <a:t>disambiguation</a:t>
            </a:r>
            <a:r>
              <a:rPr lang="nl-BE"/>
              <a:t>, computing </a:t>
            </a:r>
            <a:r>
              <a:rPr lang="nl-BE" b="1"/>
              <a:t>semantic similarities</a:t>
            </a:r>
            <a:r>
              <a:rPr lang="nl-BE"/>
              <a:t>, recognition of </a:t>
            </a:r>
            <a:r>
              <a:rPr lang="nl-BE" b="1"/>
              <a:t>named entities</a:t>
            </a:r>
            <a:r>
              <a:rPr lang="nl-BE"/>
              <a:t>, </a:t>
            </a:r>
            <a:r>
              <a:rPr lang="nl-BE" b="1"/>
              <a:t>sentiment </a:t>
            </a:r>
            <a:r>
              <a:rPr lang="nl-BE"/>
              <a:t>analysis, etc.</a:t>
            </a:r>
            <a:endParaRPr b="1"/>
          </a:p>
        </p:txBody>
      </p:sp>
      <p:sp>
        <p:nvSpPr>
          <p:cNvPr id="198" name="Google Shape;198;p26"/>
          <p:cNvSpPr txBox="1">
            <a:spLocks noGrp="1"/>
          </p:cNvSpPr>
          <p:nvPr>
            <p:ph type="body" idx="1"/>
          </p:nvPr>
        </p:nvSpPr>
        <p:spPr>
          <a:xfrm>
            <a:off x="1835700" y="3050550"/>
            <a:ext cx="8520600" cy="1443600"/>
          </a:xfrm>
          <a:prstGeom prst="rect">
            <a:avLst/>
          </a:prstGeom>
          <a:solidFill>
            <a:srgbClr val="D9D2E9"/>
          </a:solidFill>
        </p:spPr>
        <p:txBody>
          <a:bodyPr spcFirstLastPara="1" wrap="square" lIns="91425" tIns="45700" rIns="91425" bIns="45700" anchor="t" anchorCtr="0">
            <a:noAutofit/>
          </a:bodyPr>
          <a:lstStyle/>
          <a:p>
            <a:pPr marL="228600" indent="-203200" algn="just">
              <a:lnSpc>
                <a:spcPct val="115000"/>
              </a:lnSpc>
              <a:spcBef>
                <a:spcPts val="0"/>
              </a:spcBef>
              <a:buClr>
                <a:schemeClr val="dk1"/>
              </a:buClr>
              <a:buSzPts val="2000"/>
              <a:buFont typeface="Calibri"/>
              <a:buChar char="•"/>
            </a:pPr>
            <a:r>
              <a:rPr lang="nl-BE" sz="2000" b="1"/>
              <a:t>Interpreting</a:t>
            </a:r>
            <a:endParaRPr sz="2000" b="1"/>
          </a:p>
          <a:p>
            <a:pPr marL="800100" lvl="1" indent="-342900" algn="just">
              <a:lnSpc>
                <a:spcPct val="115000"/>
              </a:lnSpc>
              <a:spcBef>
                <a:spcPts val="0"/>
              </a:spcBef>
              <a:buClr>
                <a:schemeClr val="dk1"/>
              </a:buClr>
            </a:pPr>
            <a:r>
              <a:rPr lang="nl-BE"/>
              <a:t>analysis results taking also into account the </a:t>
            </a:r>
            <a:r>
              <a:rPr lang="nl-BE" b="1"/>
              <a:t>context </a:t>
            </a:r>
            <a:r>
              <a:rPr lang="nl-BE"/>
              <a:t>(geo-historical, social, political, linguistic, methodological - in collecting and processing the data, etc.)</a:t>
            </a:r>
            <a:endParaRPr b="1"/>
          </a:p>
        </p:txBody>
      </p:sp>
      <p:sp>
        <p:nvSpPr>
          <p:cNvPr id="199" name="Google Shape;199;p26"/>
          <p:cNvSpPr txBox="1">
            <a:spLocks noGrp="1"/>
          </p:cNvSpPr>
          <p:nvPr>
            <p:ph type="body" idx="1"/>
          </p:nvPr>
        </p:nvSpPr>
        <p:spPr>
          <a:xfrm>
            <a:off x="1884750" y="4709450"/>
            <a:ext cx="8520600" cy="1329300"/>
          </a:xfrm>
          <a:prstGeom prst="rect">
            <a:avLst/>
          </a:prstGeom>
          <a:solidFill>
            <a:srgbClr val="A4C2F4"/>
          </a:solidFill>
        </p:spPr>
        <p:txBody>
          <a:bodyPr spcFirstLastPara="1" wrap="square" lIns="91425" tIns="45700" rIns="91425" bIns="45700" anchor="t" anchorCtr="0">
            <a:noAutofit/>
          </a:bodyPr>
          <a:lstStyle/>
          <a:p>
            <a:pPr marL="228600" indent="-203200" algn="just">
              <a:lnSpc>
                <a:spcPct val="115000"/>
              </a:lnSpc>
              <a:spcBef>
                <a:spcPts val="0"/>
              </a:spcBef>
              <a:buClr>
                <a:schemeClr val="dk1"/>
              </a:buClr>
              <a:buSzPts val="2000"/>
              <a:buFont typeface="Calibri"/>
              <a:buChar char="•"/>
            </a:pPr>
            <a:r>
              <a:rPr lang="nl-BE" sz="2000" b="1"/>
              <a:t>Evaluating</a:t>
            </a:r>
            <a:endParaRPr sz="2000" b="1"/>
          </a:p>
          <a:p>
            <a:pPr marL="800100" lvl="1" indent="-342900" algn="just">
              <a:lnSpc>
                <a:spcPct val="115000"/>
              </a:lnSpc>
              <a:spcBef>
                <a:spcPts val="0"/>
              </a:spcBef>
              <a:buClr>
                <a:schemeClr val="dk1"/>
              </a:buClr>
            </a:pPr>
            <a:r>
              <a:rPr lang="nl-BE" b="1"/>
              <a:t>added value</a:t>
            </a:r>
            <a:r>
              <a:rPr lang="nl-BE"/>
              <a:t>, </a:t>
            </a:r>
            <a:r>
              <a:rPr lang="nl-BE" b="1"/>
              <a:t>limitations</a:t>
            </a:r>
            <a:r>
              <a:rPr lang="nl-BE"/>
              <a:t>, </a:t>
            </a:r>
            <a:r>
              <a:rPr lang="nl-BE" b="1"/>
              <a:t>biais</a:t>
            </a:r>
            <a:r>
              <a:rPr lang="nl-BE"/>
              <a:t>, possibility of </a:t>
            </a:r>
            <a:r>
              <a:rPr lang="nl-BE" b="1"/>
              <a:t>generalisation</a:t>
            </a:r>
            <a:r>
              <a:rPr lang="nl-BE"/>
              <a:t>, range of </a:t>
            </a:r>
            <a:r>
              <a:rPr lang="nl-BE" b="1"/>
              <a:t>errors</a:t>
            </a:r>
            <a:r>
              <a:rPr lang="nl-BE"/>
              <a:t>, formulating further </a:t>
            </a:r>
            <a:r>
              <a:rPr lang="nl-BE" b="1"/>
              <a:t>questions/hypotheses</a:t>
            </a:r>
            <a:r>
              <a:rPr lang="nl-BE"/>
              <a:t> to be studied, etc.</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7"/>
          <p:cNvSpPr txBox="1">
            <a:spLocks noGrp="1"/>
          </p:cNvSpPr>
          <p:nvPr>
            <p:ph type="title"/>
          </p:nvPr>
        </p:nvSpPr>
        <p:spPr>
          <a:xfrm>
            <a:off x="2152650" y="365126"/>
            <a:ext cx="7886700" cy="1080000"/>
          </a:xfrm>
          <a:prstGeom prst="rect">
            <a:avLst/>
          </a:prstGeom>
          <a:noFill/>
          <a:ln>
            <a:noFill/>
          </a:ln>
        </p:spPr>
        <p:txBody>
          <a:bodyPr spcFirstLastPara="1" wrap="square" lIns="91425" tIns="45700" rIns="91425" bIns="45700" anchor="t" anchorCtr="0">
            <a:noAutofit/>
          </a:bodyPr>
          <a:lstStyle/>
          <a:p>
            <a:pPr>
              <a:buSzPts val="3500"/>
            </a:pPr>
            <a:r>
              <a:rPr lang="nl-BE"/>
              <a:t>Verbal vs. non-verbal</a:t>
            </a:r>
            <a:endParaRPr/>
          </a:p>
        </p:txBody>
      </p:sp>
      <p:sp>
        <p:nvSpPr>
          <p:cNvPr id="206" name="Google Shape;206;p27"/>
          <p:cNvSpPr txBox="1">
            <a:spLocks noGrp="1"/>
          </p:cNvSpPr>
          <p:nvPr>
            <p:ph type="body" idx="1"/>
          </p:nvPr>
        </p:nvSpPr>
        <p:spPr>
          <a:xfrm>
            <a:off x="2009975" y="1342550"/>
            <a:ext cx="7886700" cy="4824300"/>
          </a:xfrm>
          <a:prstGeom prst="rect">
            <a:avLst/>
          </a:prstGeom>
          <a:noFill/>
          <a:ln>
            <a:noFill/>
          </a:ln>
        </p:spPr>
        <p:txBody>
          <a:bodyPr spcFirstLastPara="1" wrap="square" lIns="91425" tIns="45700" rIns="91425" bIns="45700" anchor="t" anchorCtr="0">
            <a:noAutofit/>
          </a:bodyPr>
          <a:lstStyle/>
          <a:p>
            <a:pPr indent="-368300">
              <a:lnSpc>
                <a:spcPct val="115000"/>
              </a:lnSpc>
              <a:spcBef>
                <a:spcPts val="100"/>
              </a:spcBef>
              <a:buSzPts val="2200"/>
            </a:pPr>
            <a:r>
              <a:rPr lang="nl-BE" sz="2200"/>
              <a:t>V</a:t>
            </a:r>
            <a:r>
              <a:rPr lang="nl-BE" sz="2600"/>
              <a:t>erbal: spoken (sounds, speech) vs. written (text, silent)</a:t>
            </a:r>
            <a:endParaRPr sz="2600"/>
          </a:p>
          <a:p>
            <a:pPr marL="76200" indent="0">
              <a:lnSpc>
                <a:spcPct val="115000"/>
              </a:lnSpc>
              <a:spcBef>
                <a:spcPts val="100"/>
              </a:spcBef>
              <a:buNone/>
            </a:pPr>
            <a:endParaRPr sz="2600"/>
          </a:p>
          <a:p>
            <a:pPr indent="-393700">
              <a:lnSpc>
                <a:spcPct val="115000"/>
              </a:lnSpc>
              <a:spcBef>
                <a:spcPts val="100"/>
              </a:spcBef>
              <a:buSzPts val="2600"/>
            </a:pPr>
            <a:r>
              <a:rPr lang="nl-BE" sz="2600"/>
              <a:t>Non-verbal: signs, body language and symbols (silent)</a:t>
            </a:r>
            <a:endParaRPr sz="2600"/>
          </a:p>
          <a:p>
            <a:pPr marL="76200" indent="0">
              <a:lnSpc>
                <a:spcPct val="115000"/>
              </a:lnSpc>
              <a:spcBef>
                <a:spcPts val="100"/>
              </a:spcBef>
              <a:buNone/>
            </a:pPr>
            <a:endParaRPr sz="2600"/>
          </a:p>
          <a:p>
            <a:pPr marL="76200" indent="0">
              <a:lnSpc>
                <a:spcPct val="115000"/>
              </a:lnSpc>
              <a:spcBef>
                <a:spcPts val="100"/>
              </a:spcBef>
              <a:buNone/>
            </a:pPr>
            <a:endParaRPr sz="2600"/>
          </a:p>
          <a:p>
            <a:pPr marL="419100" indent="-355600">
              <a:lnSpc>
                <a:spcPct val="115000"/>
              </a:lnSpc>
              <a:spcBef>
                <a:spcPts val="100"/>
              </a:spcBef>
              <a:buSzPts val="2600"/>
            </a:pPr>
            <a:r>
              <a:rPr lang="nl-BE" sz="2600"/>
              <a:t>Excerpt from a silent film </a:t>
            </a:r>
            <a:r>
              <a:rPr lang="nl-BE" sz="2600" u="sng">
                <a:solidFill>
                  <a:schemeClr val="hlink"/>
                </a:solidFill>
                <a:hlinkClick r:id="rId3"/>
              </a:rPr>
              <a:t>https://www.youtube.com/watch?v=4QrR_1NW_w4</a:t>
            </a:r>
            <a:r>
              <a:rPr lang="nl-BE" sz="2600"/>
              <a:t> (1.10min)</a:t>
            </a:r>
            <a:endParaRPr sz="2200"/>
          </a:p>
        </p:txBody>
      </p:sp>
      <p:sp>
        <p:nvSpPr>
          <p:cNvPr id="207" name="Google Shape;207;p27"/>
          <p:cNvSpPr txBox="1">
            <a:spLocks noGrp="1"/>
          </p:cNvSpPr>
          <p:nvPr>
            <p:ph type="sldNum" idx="12"/>
          </p:nvPr>
        </p:nvSpPr>
        <p:spPr>
          <a:xfrm>
            <a:off x="7981950" y="6573187"/>
            <a:ext cx="2057400" cy="269700"/>
          </a:xfrm>
          <a:prstGeom prst="rect">
            <a:avLst/>
          </a:prstGeom>
          <a:noFill/>
          <a:ln>
            <a:noFill/>
          </a:ln>
        </p:spPr>
        <p:txBody>
          <a:bodyPr spcFirstLastPara="1" wrap="square" lIns="91425" tIns="45700" rIns="0" bIns="45700" anchor="ctr" anchorCtr="0">
            <a:noAutofit/>
          </a:bodyPr>
          <a:lstStyle/>
          <a:p>
            <a:fld id="{00000000-1234-1234-1234-123412341234}" type="slidenum">
              <a:rPr lang="nl-BE"/>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993375" y="369401"/>
            <a:ext cx="7886700" cy="1080000"/>
          </a:xfrm>
          <a:prstGeom prst="rect">
            <a:avLst/>
          </a:prstGeom>
        </p:spPr>
        <p:txBody>
          <a:bodyPr spcFirstLastPara="1" wrap="square" lIns="91425" tIns="45700" rIns="91425" bIns="45700" anchor="t" anchorCtr="0">
            <a:noAutofit/>
          </a:bodyPr>
          <a:lstStyle/>
          <a:p>
            <a:r>
              <a:rPr lang="nl-BE"/>
              <a:t>The challenge - crossing disciplines</a:t>
            </a:r>
            <a:endParaRPr/>
          </a:p>
        </p:txBody>
      </p:sp>
      <p:sp>
        <p:nvSpPr>
          <p:cNvPr id="70" name="Google Shape;70;p11"/>
          <p:cNvSpPr txBox="1">
            <a:spLocks noGrp="1"/>
          </p:cNvSpPr>
          <p:nvPr>
            <p:ph type="body" idx="1"/>
          </p:nvPr>
        </p:nvSpPr>
        <p:spPr>
          <a:xfrm>
            <a:off x="1993375" y="1287971"/>
            <a:ext cx="8046000" cy="4844740"/>
          </a:xfrm>
          <a:prstGeom prst="rect">
            <a:avLst/>
          </a:prstGeom>
        </p:spPr>
        <p:txBody>
          <a:bodyPr spcFirstLastPara="1" wrap="square" lIns="91425" tIns="45700" rIns="91425" bIns="45700" anchor="t" anchorCtr="0">
            <a:noAutofit/>
          </a:bodyPr>
          <a:lstStyle/>
          <a:p>
            <a:pPr marL="76200" indent="0">
              <a:buNone/>
            </a:pPr>
            <a:r>
              <a:rPr lang="nl-BE" sz="2800" dirty="0">
                <a:solidFill>
                  <a:schemeClr val="accent4"/>
                </a:solidFill>
                <a:highlight>
                  <a:schemeClr val="lt1"/>
                </a:highlight>
                <a:latin typeface="Arial"/>
                <a:ea typeface="Arial"/>
                <a:cs typeface="Arial"/>
                <a:sym typeface="Arial"/>
              </a:rPr>
              <a:t>Working with interview data as a primary or secondary data source</a:t>
            </a:r>
          </a:p>
          <a:p>
            <a:endParaRPr lang="nl-BE" sz="2600" dirty="0">
              <a:highlight>
                <a:srgbClr val="FFFFFF"/>
              </a:highlight>
              <a:latin typeface="Arial"/>
              <a:ea typeface="Arial"/>
              <a:cs typeface="Arial"/>
              <a:sym typeface="Arial"/>
            </a:endParaRPr>
          </a:p>
          <a:p>
            <a:r>
              <a:rPr lang="nl-BE" sz="2600" dirty="0">
                <a:highlight>
                  <a:srgbClr val="FFFFFF"/>
                </a:highlight>
                <a:latin typeface="Arial"/>
                <a:ea typeface="Arial"/>
                <a:cs typeface="Arial"/>
                <a:sym typeface="Arial"/>
              </a:rPr>
              <a:t>Vast mounts of interview data waiting to be analysed….</a:t>
            </a:r>
            <a:endParaRPr sz="2600" dirty="0">
              <a:highlight>
                <a:srgbClr val="FFFFFF"/>
              </a:highlight>
              <a:latin typeface="Arial"/>
              <a:ea typeface="Arial"/>
              <a:cs typeface="Arial"/>
              <a:sym typeface="Arial"/>
            </a:endParaRPr>
          </a:p>
          <a:p>
            <a:r>
              <a:rPr lang="nl-BE" sz="2600" dirty="0">
                <a:highlight>
                  <a:srgbClr val="FFFFFF"/>
                </a:highlight>
                <a:latin typeface="Arial"/>
                <a:ea typeface="Arial"/>
                <a:cs typeface="Arial"/>
                <a:sym typeface="Arial"/>
              </a:rPr>
              <a:t>New and often unexpected ways of confronting the raw data..’new questions of old data’ </a:t>
            </a:r>
            <a:endParaRPr sz="2600" dirty="0">
              <a:highlight>
                <a:srgbClr val="FFFFFF"/>
              </a:highlight>
              <a:latin typeface="Arial"/>
              <a:ea typeface="Arial"/>
              <a:cs typeface="Arial"/>
              <a:sym typeface="Arial"/>
            </a:endParaRPr>
          </a:p>
          <a:p>
            <a:r>
              <a:rPr lang="nl-BE" sz="2600" dirty="0">
                <a:highlight>
                  <a:srgbClr val="FFFFFF"/>
                </a:highlight>
                <a:latin typeface="Arial"/>
                <a:ea typeface="Arial"/>
                <a:cs typeface="Arial"/>
                <a:sym typeface="Arial"/>
              </a:rPr>
              <a:t>But when it comes to techniques and tools, researchers are siloed..choosing the familiar over novel</a:t>
            </a:r>
            <a:endParaRPr lang="nl-BE" dirty="0">
              <a:highlight>
                <a:srgbClr val="FFFFFF"/>
              </a:highlight>
              <a:latin typeface="Arial"/>
              <a:ea typeface="Arial"/>
              <a:cs typeface="Arial"/>
              <a:sym typeface="Arial"/>
            </a:endParaRPr>
          </a:p>
          <a:p>
            <a:r>
              <a:rPr lang="nl-BE" sz="2600" dirty="0">
                <a:highlight>
                  <a:srgbClr val="FFFFFF"/>
                </a:highlight>
                <a:latin typeface="Arial"/>
                <a:ea typeface="Arial"/>
                <a:cs typeface="Arial"/>
                <a:sym typeface="Arial"/>
              </a:rPr>
              <a:t>Observance of Tradition</a:t>
            </a:r>
            <a:endParaRPr sz="2600" dirty="0">
              <a:highlight>
                <a:srgbClr val="FFFFFF"/>
              </a:highlight>
              <a:latin typeface="Arial"/>
              <a:ea typeface="Arial"/>
              <a:cs typeface="Arial"/>
              <a:sym typeface="Arial"/>
            </a:endParaRPr>
          </a:p>
        </p:txBody>
      </p:sp>
      <p:sp>
        <p:nvSpPr>
          <p:cNvPr id="71" name="Google Shape;71;p11"/>
          <p:cNvSpPr txBox="1">
            <a:spLocks noGrp="1"/>
          </p:cNvSpPr>
          <p:nvPr>
            <p:ph type="sldNum" idx="12"/>
          </p:nvPr>
        </p:nvSpPr>
        <p:spPr>
          <a:xfrm>
            <a:off x="7981950" y="6573187"/>
            <a:ext cx="2057400" cy="269700"/>
          </a:xfrm>
          <a:prstGeom prst="rect">
            <a:avLst/>
          </a:prstGeom>
        </p:spPr>
        <p:txBody>
          <a:bodyPr spcFirstLastPara="1" wrap="square" lIns="91425" tIns="45700" rIns="0" bIns="45700" anchor="ctr" anchorCtr="0">
            <a:noAutofit/>
          </a:bodyPr>
          <a:lstStyle/>
          <a:p>
            <a:fld id="{00000000-1234-1234-1234-123412341234}" type="slidenum">
              <a:rPr lang="nl-B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1918200" y="291851"/>
            <a:ext cx="7886700" cy="1080000"/>
          </a:xfrm>
          <a:prstGeom prst="rect">
            <a:avLst/>
          </a:prstGeom>
          <a:noFill/>
          <a:ln>
            <a:noFill/>
          </a:ln>
        </p:spPr>
        <p:txBody>
          <a:bodyPr spcFirstLastPara="1" wrap="square" lIns="91425" tIns="45700" rIns="91425" bIns="45700" anchor="t" anchorCtr="0">
            <a:noAutofit/>
          </a:bodyPr>
          <a:lstStyle/>
          <a:p>
            <a:pPr>
              <a:lnSpc>
                <a:spcPct val="115000"/>
              </a:lnSpc>
              <a:spcBef>
                <a:spcPts val="100"/>
              </a:spcBef>
            </a:pPr>
            <a:r>
              <a:rPr lang="nl-BE"/>
              <a:t>Verbal communication: oral vs. written</a:t>
            </a:r>
            <a:endParaRPr/>
          </a:p>
        </p:txBody>
      </p:sp>
      <p:sp>
        <p:nvSpPr>
          <p:cNvPr id="214" name="Google Shape;214;p28"/>
          <p:cNvSpPr txBox="1">
            <a:spLocks noGrp="1"/>
          </p:cNvSpPr>
          <p:nvPr>
            <p:ph type="body" idx="1"/>
          </p:nvPr>
        </p:nvSpPr>
        <p:spPr>
          <a:xfrm>
            <a:off x="1846850" y="1214475"/>
            <a:ext cx="8633700" cy="5112300"/>
          </a:xfrm>
          <a:prstGeom prst="rect">
            <a:avLst/>
          </a:prstGeom>
          <a:noFill/>
          <a:ln>
            <a:noFill/>
          </a:ln>
        </p:spPr>
        <p:txBody>
          <a:bodyPr spcFirstLastPara="1" wrap="square" lIns="91425" tIns="45700" rIns="91425" bIns="45700" anchor="t" anchorCtr="0">
            <a:noAutofit/>
          </a:bodyPr>
          <a:lstStyle/>
          <a:p>
            <a:pPr indent="-393700">
              <a:lnSpc>
                <a:spcPct val="115000"/>
              </a:lnSpc>
              <a:spcBef>
                <a:spcPts val="100"/>
              </a:spcBef>
              <a:buSzPts val="2600"/>
            </a:pPr>
            <a:r>
              <a:rPr lang="nl-BE" sz="2600"/>
              <a:t>Speech vs. silence</a:t>
            </a:r>
            <a:endParaRPr sz="2600"/>
          </a:p>
          <a:p>
            <a:pPr indent="-393700">
              <a:lnSpc>
                <a:spcPct val="115000"/>
              </a:lnSpc>
              <a:spcBef>
                <a:spcPts val="100"/>
              </a:spcBef>
              <a:buSzPts val="2600"/>
            </a:pPr>
            <a:r>
              <a:rPr lang="nl-BE" sz="2600"/>
              <a:t>Spelling: punctuation marks, capital letters, apostrophe, brackets</a:t>
            </a:r>
            <a:endParaRPr sz="2600"/>
          </a:p>
          <a:p>
            <a:pPr lvl="1" indent="-374650">
              <a:lnSpc>
                <a:spcPct val="115000"/>
              </a:lnSpc>
              <a:spcBef>
                <a:spcPts val="100"/>
              </a:spcBef>
              <a:buSzPts val="2300"/>
            </a:pPr>
            <a:r>
              <a:rPr lang="nl-BE" sz="2300"/>
              <a:t>Your first/family name with/without capital</a:t>
            </a:r>
            <a:endParaRPr sz="2300"/>
          </a:p>
          <a:p>
            <a:pPr lvl="1" indent="-374650">
              <a:lnSpc>
                <a:spcPct val="115000"/>
              </a:lnSpc>
              <a:spcBef>
                <a:spcPts val="100"/>
              </a:spcBef>
              <a:buSzPts val="2300"/>
            </a:pPr>
            <a:r>
              <a:rPr lang="nl-BE" sz="2300"/>
              <a:t>Paris Jackson, Orlando Bloom, mother(-)of(-)P/pearl  </a:t>
            </a:r>
            <a:endParaRPr sz="2300"/>
          </a:p>
          <a:p>
            <a:pPr lvl="1" indent="-374650">
              <a:lnSpc>
                <a:spcPct val="115000"/>
              </a:lnSpc>
              <a:spcBef>
                <a:spcPts val="100"/>
              </a:spcBef>
              <a:buSzPts val="2300"/>
            </a:pPr>
            <a:r>
              <a:rPr lang="nl-BE" sz="2300"/>
              <a:t>Homophones: seas, sees, seize; friar, fryer; nun, none; grease, Greece</a:t>
            </a:r>
            <a:endParaRPr sz="2300"/>
          </a:p>
          <a:p>
            <a:pPr lvl="1" indent="-374650">
              <a:lnSpc>
                <a:spcPct val="115000"/>
              </a:lnSpc>
              <a:spcBef>
                <a:spcPts val="100"/>
              </a:spcBef>
              <a:buSzPts val="2300"/>
            </a:pPr>
            <a:r>
              <a:rPr lang="nl-BE" sz="2300"/>
              <a:t>Silent letters (speech): knead, kneed (need); knows (noes, nose)</a:t>
            </a:r>
            <a:endParaRPr sz="2300"/>
          </a:p>
          <a:p>
            <a:pPr lvl="1" indent="-374650">
              <a:lnSpc>
                <a:spcPct val="115000"/>
              </a:lnSpc>
              <a:spcBef>
                <a:spcPts val="100"/>
              </a:spcBef>
              <a:buSzPts val="2300"/>
            </a:pPr>
            <a:r>
              <a:rPr lang="nl-BE" sz="2300"/>
              <a:t>Homographs:  minute, lead, object, tear</a:t>
            </a:r>
            <a:endParaRPr sz="2300"/>
          </a:p>
          <a:p>
            <a:pPr lvl="1" indent="-374650">
              <a:lnSpc>
                <a:spcPct val="115000"/>
              </a:lnSpc>
              <a:spcBef>
                <a:spcPts val="100"/>
              </a:spcBef>
              <a:buSzPts val="2300"/>
            </a:pPr>
            <a:r>
              <a:rPr lang="nl-BE" sz="2300"/>
              <a:t>Homophone + homograph: arms, ball, spring, duck, watch, ring</a:t>
            </a:r>
            <a:endParaRPr sz="2300"/>
          </a:p>
        </p:txBody>
      </p:sp>
      <p:sp>
        <p:nvSpPr>
          <p:cNvPr id="215" name="Google Shape;215;p28"/>
          <p:cNvSpPr txBox="1">
            <a:spLocks noGrp="1"/>
          </p:cNvSpPr>
          <p:nvPr>
            <p:ph type="sldNum" idx="12"/>
          </p:nvPr>
        </p:nvSpPr>
        <p:spPr>
          <a:xfrm>
            <a:off x="7981950" y="6573187"/>
            <a:ext cx="2057400" cy="269700"/>
          </a:xfrm>
          <a:prstGeom prst="rect">
            <a:avLst/>
          </a:prstGeom>
          <a:noFill/>
          <a:ln>
            <a:noFill/>
          </a:ln>
        </p:spPr>
        <p:txBody>
          <a:bodyPr spcFirstLastPara="1" wrap="square" lIns="91425" tIns="45700" rIns="0" bIns="45700" anchor="ctr" anchorCtr="0">
            <a:noAutofit/>
          </a:bodyPr>
          <a:lstStyle/>
          <a:p>
            <a:fld id="{00000000-1234-1234-1234-123412341234}" type="slidenum">
              <a:rPr lang="nl-BE"/>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2152650" y="365126"/>
            <a:ext cx="7886700" cy="1080000"/>
          </a:xfrm>
          <a:prstGeom prst="rect">
            <a:avLst/>
          </a:prstGeom>
          <a:noFill/>
          <a:ln>
            <a:noFill/>
          </a:ln>
        </p:spPr>
        <p:txBody>
          <a:bodyPr spcFirstLastPara="1" wrap="square" lIns="91425" tIns="45700" rIns="91425" bIns="45700" anchor="t" anchorCtr="0">
            <a:noAutofit/>
          </a:bodyPr>
          <a:lstStyle/>
          <a:p>
            <a:pPr>
              <a:lnSpc>
                <a:spcPct val="115000"/>
              </a:lnSpc>
              <a:spcBef>
                <a:spcPts val="100"/>
              </a:spcBef>
              <a:buSzPts val="3500"/>
            </a:pPr>
            <a:r>
              <a:rPr lang="nl-BE"/>
              <a:t>Key challenges for linguistic tools</a:t>
            </a:r>
            <a:endParaRPr/>
          </a:p>
        </p:txBody>
      </p:sp>
      <p:sp>
        <p:nvSpPr>
          <p:cNvPr id="222" name="Google Shape;222;p29"/>
          <p:cNvSpPr txBox="1">
            <a:spLocks noGrp="1"/>
          </p:cNvSpPr>
          <p:nvPr>
            <p:ph type="body" idx="1"/>
          </p:nvPr>
        </p:nvSpPr>
        <p:spPr>
          <a:xfrm>
            <a:off x="1993300" y="1449402"/>
            <a:ext cx="8427300" cy="436740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100"/>
              </a:spcBef>
              <a:buNone/>
            </a:pPr>
            <a:r>
              <a:rPr lang="nl-BE" sz="2800" b="1" dirty="0"/>
              <a:t>Separate/Disambiguate</a:t>
            </a:r>
            <a:endParaRPr sz="2800" b="1" dirty="0"/>
          </a:p>
          <a:p>
            <a:pPr indent="0">
              <a:lnSpc>
                <a:spcPct val="115000"/>
              </a:lnSpc>
              <a:spcBef>
                <a:spcPts val="100"/>
              </a:spcBef>
              <a:buNone/>
            </a:pPr>
            <a:endParaRPr sz="2600" b="1" dirty="0"/>
          </a:p>
          <a:p>
            <a:pPr indent="-406400">
              <a:lnSpc>
                <a:spcPct val="115000"/>
              </a:lnSpc>
              <a:spcBef>
                <a:spcPts val="100"/>
              </a:spcBef>
              <a:buSzPts val="2800"/>
            </a:pPr>
            <a:r>
              <a:rPr lang="en-US" sz="2800" dirty="0"/>
              <a:t>T</a:t>
            </a:r>
            <a:r>
              <a:rPr lang="nl-BE" sz="2800" dirty="0"/>
              <a:t>okenizers (characters, words etc) </a:t>
            </a:r>
            <a:endParaRPr sz="2800" dirty="0"/>
          </a:p>
          <a:p>
            <a:pPr indent="-406400">
              <a:lnSpc>
                <a:spcPct val="115000"/>
              </a:lnSpc>
              <a:spcBef>
                <a:spcPts val="100"/>
              </a:spcBef>
              <a:buSzPts val="2800"/>
            </a:pPr>
            <a:r>
              <a:rPr lang="nl-BE" sz="2800" dirty="0"/>
              <a:t>sentence splitters</a:t>
            </a:r>
            <a:endParaRPr sz="2800" dirty="0"/>
          </a:p>
          <a:p>
            <a:pPr indent="-406400">
              <a:lnSpc>
                <a:spcPct val="115000"/>
              </a:lnSpc>
              <a:spcBef>
                <a:spcPts val="100"/>
              </a:spcBef>
              <a:buSzPts val="2800"/>
            </a:pPr>
            <a:r>
              <a:rPr lang="nl-BE" sz="2800" dirty="0"/>
              <a:t>Part of Speech (POS) taggers (nouns, verbs etc.)</a:t>
            </a:r>
            <a:endParaRPr sz="2800" dirty="0"/>
          </a:p>
          <a:p>
            <a:pPr indent="-406400">
              <a:lnSpc>
                <a:spcPct val="115000"/>
              </a:lnSpc>
              <a:spcBef>
                <a:spcPts val="100"/>
              </a:spcBef>
              <a:buSzPts val="2800"/>
            </a:pPr>
            <a:r>
              <a:rPr lang="en-US" sz="2800" dirty="0"/>
              <a:t>P</a:t>
            </a:r>
            <a:r>
              <a:rPr lang="nl-BE" sz="2800" dirty="0"/>
              <a:t>arsers (grammatical structure)</a:t>
            </a:r>
            <a:endParaRPr sz="2800" dirty="0"/>
          </a:p>
          <a:p>
            <a:pPr indent="-406400">
              <a:lnSpc>
                <a:spcPct val="115000"/>
              </a:lnSpc>
              <a:spcBef>
                <a:spcPts val="100"/>
              </a:spcBef>
              <a:buSzPts val="2800"/>
            </a:pPr>
            <a:r>
              <a:rPr lang="nl-BE" sz="2800" dirty="0"/>
              <a:t>Named Entity Recognition (NER)</a:t>
            </a:r>
            <a:endParaRPr sz="2800" dirty="0"/>
          </a:p>
          <a:p>
            <a:pPr indent="-406400">
              <a:lnSpc>
                <a:spcPct val="115000"/>
              </a:lnSpc>
              <a:spcBef>
                <a:spcPts val="100"/>
              </a:spcBef>
              <a:buSzPts val="2800"/>
            </a:pPr>
            <a:r>
              <a:rPr lang="nl-BE" sz="2800" dirty="0"/>
              <a:t>Word Sense Disambiguation (WSD)</a:t>
            </a:r>
            <a:endParaRPr sz="2800" dirty="0"/>
          </a:p>
        </p:txBody>
      </p:sp>
      <p:sp>
        <p:nvSpPr>
          <p:cNvPr id="223" name="Google Shape;223;p29"/>
          <p:cNvSpPr txBox="1">
            <a:spLocks noGrp="1"/>
          </p:cNvSpPr>
          <p:nvPr>
            <p:ph type="sldNum" idx="12"/>
          </p:nvPr>
        </p:nvSpPr>
        <p:spPr>
          <a:xfrm>
            <a:off x="7981950" y="6573187"/>
            <a:ext cx="2057400" cy="269700"/>
          </a:xfrm>
          <a:prstGeom prst="rect">
            <a:avLst/>
          </a:prstGeom>
          <a:noFill/>
          <a:ln>
            <a:noFill/>
          </a:ln>
        </p:spPr>
        <p:txBody>
          <a:bodyPr spcFirstLastPara="1" wrap="square" lIns="91425" tIns="45700" rIns="0" bIns="45700" anchor="ctr" anchorCtr="0">
            <a:noAutofit/>
          </a:bodyPr>
          <a:lstStyle/>
          <a:p>
            <a:fld id="{00000000-1234-1234-1234-123412341234}" type="slidenum">
              <a:rPr lang="nl-BE"/>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title"/>
          </p:nvPr>
        </p:nvSpPr>
        <p:spPr>
          <a:xfrm>
            <a:off x="2152650" y="365126"/>
            <a:ext cx="7886700" cy="1080000"/>
          </a:xfrm>
          <a:prstGeom prst="rect">
            <a:avLst/>
          </a:prstGeom>
          <a:noFill/>
          <a:ln>
            <a:noFill/>
          </a:ln>
        </p:spPr>
        <p:txBody>
          <a:bodyPr spcFirstLastPara="1" wrap="square" lIns="91425" tIns="45700" rIns="91425" bIns="45700" anchor="t" anchorCtr="0">
            <a:noAutofit/>
          </a:bodyPr>
          <a:lstStyle/>
          <a:p>
            <a:pPr>
              <a:lnSpc>
                <a:spcPct val="115000"/>
              </a:lnSpc>
              <a:spcBef>
                <a:spcPts val="100"/>
              </a:spcBef>
              <a:buSzPts val="3500"/>
            </a:pPr>
            <a:r>
              <a:rPr lang="nl-BE"/>
              <a:t>Key challenges for linguistic tools</a:t>
            </a:r>
            <a:endParaRPr/>
          </a:p>
        </p:txBody>
      </p:sp>
      <p:sp>
        <p:nvSpPr>
          <p:cNvPr id="230" name="Google Shape;230;p30"/>
          <p:cNvSpPr txBox="1">
            <a:spLocks noGrp="1"/>
          </p:cNvSpPr>
          <p:nvPr>
            <p:ph type="body" idx="1"/>
          </p:nvPr>
        </p:nvSpPr>
        <p:spPr>
          <a:xfrm>
            <a:off x="1817525" y="1307625"/>
            <a:ext cx="8850300" cy="5112300"/>
          </a:xfrm>
          <a:prstGeom prst="rect">
            <a:avLst/>
          </a:prstGeom>
          <a:noFill/>
          <a:ln>
            <a:noFill/>
          </a:ln>
        </p:spPr>
        <p:txBody>
          <a:bodyPr spcFirstLastPara="1" wrap="square" lIns="91425" tIns="45700" rIns="91425" bIns="45700" anchor="t" anchorCtr="0">
            <a:noAutofit/>
          </a:bodyPr>
          <a:lstStyle/>
          <a:p>
            <a:pPr indent="0">
              <a:lnSpc>
                <a:spcPct val="115000"/>
              </a:lnSpc>
              <a:spcBef>
                <a:spcPts val="100"/>
              </a:spcBef>
              <a:buNone/>
            </a:pPr>
            <a:r>
              <a:rPr lang="nl-BE" sz="2800" b="1" dirty="0"/>
              <a:t>Cluster/Group</a:t>
            </a:r>
            <a:br>
              <a:rPr lang="nl-BE" dirty="0"/>
            </a:br>
            <a:endParaRPr dirty="0"/>
          </a:p>
          <a:p>
            <a:pPr marL="899999" lvl="3" indent="-537799">
              <a:lnSpc>
                <a:spcPct val="115000"/>
              </a:lnSpc>
              <a:spcBef>
                <a:spcPts val="100"/>
              </a:spcBef>
              <a:buSzPts val="2800"/>
            </a:pPr>
            <a:r>
              <a:rPr lang="nl-BE" sz="2800" dirty="0"/>
              <a:t>Spell checkers</a:t>
            </a:r>
            <a:endParaRPr sz="2800" dirty="0"/>
          </a:p>
          <a:p>
            <a:pPr marL="899999" lvl="3" indent="-537799">
              <a:lnSpc>
                <a:spcPct val="115000"/>
              </a:lnSpc>
              <a:spcBef>
                <a:spcPts val="0"/>
              </a:spcBef>
              <a:buSzPts val="2800"/>
            </a:pPr>
            <a:r>
              <a:rPr lang="nl-BE" sz="2800" dirty="0"/>
              <a:t>Lemmatizers (walk, walks, walking, walked)</a:t>
            </a:r>
            <a:endParaRPr sz="2800" dirty="0"/>
          </a:p>
          <a:p>
            <a:pPr marL="899999" lvl="3" indent="-537799">
              <a:lnSpc>
                <a:spcPct val="115000"/>
              </a:lnSpc>
              <a:spcBef>
                <a:spcPts val="0"/>
              </a:spcBef>
              <a:buSzPts val="2800"/>
            </a:pPr>
            <a:r>
              <a:rPr lang="nl-BE" sz="2800" dirty="0"/>
              <a:t>Synonyms</a:t>
            </a:r>
            <a:endParaRPr sz="2800" dirty="0"/>
          </a:p>
          <a:p>
            <a:pPr marL="899999" lvl="3" indent="-537799">
              <a:lnSpc>
                <a:spcPct val="115000"/>
              </a:lnSpc>
              <a:spcBef>
                <a:spcPts val="0"/>
              </a:spcBef>
              <a:buSzPts val="2800"/>
            </a:pPr>
            <a:r>
              <a:rPr lang="nl-BE" sz="2800" dirty="0"/>
              <a:t>Multiword Expressions (MWE)</a:t>
            </a:r>
            <a:endParaRPr sz="2800" dirty="0"/>
          </a:p>
          <a:p>
            <a:pPr marL="1260000" lvl="5" indent="-537800">
              <a:lnSpc>
                <a:spcPct val="115000"/>
              </a:lnSpc>
              <a:spcBef>
                <a:spcPts val="0"/>
              </a:spcBef>
              <a:buSzPts val="2800"/>
            </a:pPr>
            <a:r>
              <a:rPr lang="nl-BE" sz="2800" dirty="0"/>
              <a:t>collocations, idioms, coreferencing</a:t>
            </a:r>
            <a:endParaRPr sz="2800" dirty="0"/>
          </a:p>
          <a:p>
            <a:pPr marL="0" indent="0">
              <a:lnSpc>
                <a:spcPct val="115000"/>
              </a:lnSpc>
              <a:spcBef>
                <a:spcPts val="100"/>
              </a:spcBef>
              <a:buNone/>
            </a:pPr>
            <a:endParaRPr sz="2800" dirty="0"/>
          </a:p>
        </p:txBody>
      </p:sp>
      <p:sp>
        <p:nvSpPr>
          <p:cNvPr id="231" name="Google Shape;231;p30"/>
          <p:cNvSpPr txBox="1">
            <a:spLocks noGrp="1"/>
          </p:cNvSpPr>
          <p:nvPr>
            <p:ph type="sldNum" idx="12"/>
          </p:nvPr>
        </p:nvSpPr>
        <p:spPr>
          <a:xfrm>
            <a:off x="7981950" y="6573187"/>
            <a:ext cx="2057400" cy="269700"/>
          </a:xfrm>
          <a:prstGeom prst="rect">
            <a:avLst/>
          </a:prstGeom>
          <a:noFill/>
          <a:ln>
            <a:noFill/>
          </a:ln>
        </p:spPr>
        <p:txBody>
          <a:bodyPr spcFirstLastPara="1" wrap="square" lIns="91425" tIns="45700" rIns="0" bIns="45700" anchor="ctr" anchorCtr="0">
            <a:noAutofit/>
          </a:bodyPr>
          <a:lstStyle/>
          <a:p>
            <a:fld id="{00000000-1234-1234-1234-123412341234}" type="slidenum">
              <a:rPr lang="nl-BE"/>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2152650" y="365126"/>
            <a:ext cx="7886700" cy="1080000"/>
          </a:xfrm>
          <a:prstGeom prst="rect">
            <a:avLst/>
          </a:prstGeom>
          <a:noFill/>
          <a:ln>
            <a:noFill/>
          </a:ln>
        </p:spPr>
        <p:txBody>
          <a:bodyPr spcFirstLastPara="1" wrap="square" lIns="91425" tIns="45700" rIns="91425" bIns="45700" anchor="t" anchorCtr="0">
            <a:noAutofit/>
          </a:bodyPr>
          <a:lstStyle/>
          <a:p>
            <a:pPr>
              <a:lnSpc>
                <a:spcPct val="115000"/>
              </a:lnSpc>
              <a:spcBef>
                <a:spcPts val="100"/>
              </a:spcBef>
              <a:buSzPts val="3500"/>
            </a:pPr>
            <a:r>
              <a:rPr lang="nl-BE"/>
              <a:t>Key challenges for linguistic tools</a:t>
            </a:r>
            <a:endParaRPr/>
          </a:p>
        </p:txBody>
      </p:sp>
      <p:sp>
        <p:nvSpPr>
          <p:cNvPr id="238" name="Google Shape;238;p31"/>
          <p:cNvSpPr txBox="1">
            <a:spLocks noGrp="1"/>
          </p:cNvSpPr>
          <p:nvPr>
            <p:ph type="body" idx="1"/>
          </p:nvPr>
        </p:nvSpPr>
        <p:spPr>
          <a:xfrm>
            <a:off x="2374375" y="1449400"/>
            <a:ext cx="8293500" cy="441120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100"/>
              </a:spcBef>
              <a:buNone/>
            </a:pPr>
            <a:r>
              <a:rPr lang="nl-BE" sz="2800" b="1" dirty="0"/>
              <a:t>Control/Reduce</a:t>
            </a:r>
            <a:br>
              <a:rPr lang="nl-BE" sz="2800" dirty="0"/>
            </a:br>
            <a:endParaRPr sz="2800" dirty="0"/>
          </a:p>
          <a:p>
            <a:pPr indent="-406400">
              <a:lnSpc>
                <a:spcPct val="115000"/>
              </a:lnSpc>
              <a:spcBef>
                <a:spcPts val="100"/>
              </a:spcBef>
              <a:buSzPts val="2800"/>
            </a:pPr>
            <a:r>
              <a:rPr lang="nl-BE" sz="2800" dirty="0"/>
              <a:t>Stopwords; whitelists and blacklist</a:t>
            </a:r>
            <a:endParaRPr sz="2800" dirty="0"/>
          </a:p>
          <a:p>
            <a:pPr indent="-406400">
              <a:lnSpc>
                <a:spcPct val="115000"/>
              </a:lnSpc>
              <a:spcBef>
                <a:spcPts val="0"/>
              </a:spcBef>
              <a:buSzPts val="2800"/>
            </a:pPr>
            <a:r>
              <a:rPr lang="nl-BE" sz="2800" dirty="0"/>
              <a:t>Keyword extraction (with, without a CV)</a:t>
            </a:r>
            <a:endParaRPr sz="2800" dirty="0"/>
          </a:p>
          <a:p>
            <a:pPr indent="-406400">
              <a:lnSpc>
                <a:spcPct val="115000"/>
              </a:lnSpc>
              <a:spcBef>
                <a:spcPts val="0"/>
              </a:spcBef>
              <a:buSzPts val="2800"/>
            </a:pPr>
            <a:r>
              <a:rPr lang="nl-BE" sz="2800" dirty="0"/>
              <a:t>Summarizers</a:t>
            </a:r>
            <a:endParaRPr sz="2800" dirty="0"/>
          </a:p>
          <a:p>
            <a:pPr marL="76200" indent="0">
              <a:lnSpc>
                <a:spcPct val="115000"/>
              </a:lnSpc>
              <a:spcBef>
                <a:spcPts val="100"/>
              </a:spcBef>
              <a:buNone/>
            </a:pPr>
            <a:endParaRPr sz="1400" dirty="0"/>
          </a:p>
          <a:p>
            <a:pPr lvl="1">
              <a:lnSpc>
                <a:spcPct val="115000"/>
              </a:lnSpc>
              <a:spcBef>
                <a:spcPts val="100"/>
              </a:spcBef>
            </a:pPr>
            <a:endParaRPr sz="1200" dirty="0"/>
          </a:p>
        </p:txBody>
      </p:sp>
      <p:sp>
        <p:nvSpPr>
          <p:cNvPr id="239" name="Google Shape;239;p31"/>
          <p:cNvSpPr txBox="1">
            <a:spLocks noGrp="1"/>
          </p:cNvSpPr>
          <p:nvPr>
            <p:ph type="sldNum" idx="12"/>
          </p:nvPr>
        </p:nvSpPr>
        <p:spPr>
          <a:xfrm>
            <a:off x="7981950" y="6573187"/>
            <a:ext cx="2057400" cy="269700"/>
          </a:xfrm>
          <a:prstGeom prst="rect">
            <a:avLst/>
          </a:prstGeom>
          <a:noFill/>
          <a:ln>
            <a:noFill/>
          </a:ln>
        </p:spPr>
        <p:txBody>
          <a:bodyPr spcFirstLastPara="1" wrap="square" lIns="91425" tIns="45700" rIns="0" bIns="45700" anchor="ctr" anchorCtr="0">
            <a:noAutofit/>
          </a:bodyPr>
          <a:lstStyle/>
          <a:p>
            <a:fld id="{00000000-1234-1234-1234-123412341234}" type="slidenum">
              <a:rPr lang="nl-BE"/>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2"/>
          <p:cNvSpPr txBox="1"/>
          <p:nvPr/>
        </p:nvSpPr>
        <p:spPr>
          <a:xfrm>
            <a:off x="2152650" y="2152350"/>
            <a:ext cx="7886700" cy="1741800"/>
          </a:xfrm>
          <a:prstGeom prst="rect">
            <a:avLst/>
          </a:prstGeom>
          <a:noFill/>
          <a:ln>
            <a:noFill/>
          </a:ln>
        </p:spPr>
        <p:txBody>
          <a:bodyPr spcFirstLastPara="1" wrap="square" lIns="91425" tIns="45700" rIns="91425" bIns="45700" anchor="t" anchorCtr="0">
            <a:noAutofit/>
          </a:bodyPr>
          <a:lstStyle/>
          <a:p>
            <a:pPr>
              <a:lnSpc>
                <a:spcPct val="90000"/>
              </a:lnSpc>
              <a:buClr>
                <a:srgbClr val="CAA6FB"/>
              </a:buClr>
              <a:buSzPts val="3500"/>
            </a:pPr>
            <a:r>
              <a:rPr lang="nl-BE" sz="4000" b="1" dirty="0">
                <a:solidFill>
                  <a:srgbClr val="CAA6FB"/>
                </a:solidFill>
                <a:latin typeface="Calibri"/>
                <a:ea typeface="Calibri"/>
                <a:cs typeface="Calibri"/>
                <a:sym typeface="Calibri"/>
              </a:rPr>
              <a:t>Landscape</a:t>
            </a:r>
            <a:endParaRPr sz="4000" b="1" dirty="0">
              <a:solidFill>
                <a:srgbClr val="CAA6FB"/>
              </a:solidFill>
              <a:latin typeface="Calibri"/>
              <a:ea typeface="Calibri"/>
              <a:cs typeface="Calibri"/>
              <a:sym typeface="Calibri"/>
            </a:endParaRPr>
          </a:p>
          <a:p>
            <a:pPr>
              <a:lnSpc>
                <a:spcPct val="90000"/>
              </a:lnSpc>
              <a:buClr>
                <a:srgbClr val="CAA6FB"/>
              </a:buClr>
              <a:buSzPts val="3500"/>
            </a:pPr>
            <a:r>
              <a:rPr lang="nl-BE" sz="3200" b="1" dirty="0">
                <a:solidFill>
                  <a:srgbClr val="CAA6FB"/>
                </a:solidFill>
                <a:latin typeface="Calibri"/>
                <a:ea typeface="Calibri"/>
                <a:cs typeface="Calibri"/>
                <a:sym typeface="Calibri"/>
              </a:rPr>
              <a:t>What do sociolinguists do with spoken corpora?</a:t>
            </a:r>
            <a:endParaRPr sz="3200" b="1" dirty="0">
              <a:solidFill>
                <a:srgbClr val="CAA6FB"/>
              </a:solidFill>
              <a:latin typeface="Calibri"/>
              <a:ea typeface="Calibri"/>
              <a:cs typeface="Calibri"/>
              <a:sym typeface="Calibri"/>
            </a:endParaRPr>
          </a:p>
          <a:p>
            <a:pPr>
              <a:lnSpc>
                <a:spcPct val="90000"/>
              </a:lnSpc>
              <a:buClr>
                <a:srgbClr val="CAA6FB"/>
              </a:buClr>
              <a:buSzPts val="3500"/>
            </a:pPr>
            <a:endParaRPr sz="3200" b="1" dirty="0">
              <a:solidFill>
                <a:srgbClr val="CAA6FB"/>
              </a:solidFill>
              <a:latin typeface="Calibri"/>
              <a:ea typeface="Calibri"/>
              <a:cs typeface="Calibri"/>
              <a:sym typeface="Calibri"/>
            </a:endParaRPr>
          </a:p>
          <a:p>
            <a:pPr>
              <a:lnSpc>
                <a:spcPct val="90000"/>
              </a:lnSpc>
              <a:buClr>
                <a:srgbClr val="CAA6FB"/>
              </a:buClr>
              <a:buSzPts val="3500"/>
            </a:pPr>
            <a:r>
              <a:rPr lang="nl-BE" sz="3200" b="1" dirty="0">
                <a:solidFill>
                  <a:srgbClr val="4A86E8"/>
                </a:solidFill>
                <a:latin typeface="Calibri"/>
                <a:ea typeface="Calibri"/>
                <a:cs typeface="Calibri"/>
                <a:sym typeface="Calibri"/>
              </a:rPr>
              <a:t>Slides by Silvia Calamai  </a:t>
            </a:r>
            <a:endParaRPr sz="3200" b="1" dirty="0">
              <a:solidFill>
                <a:srgbClr val="4A86E8"/>
              </a:solidFill>
              <a:latin typeface="Calibri"/>
              <a:ea typeface="Calibri"/>
              <a:cs typeface="Calibri"/>
              <a:sym typeface="Calibri"/>
            </a:endParaRPr>
          </a:p>
          <a:p>
            <a:pPr>
              <a:lnSpc>
                <a:spcPct val="90000"/>
              </a:lnSpc>
              <a:buClr>
                <a:srgbClr val="CAA6FB"/>
              </a:buClr>
              <a:buSzPts val="3500"/>
            </a:pPr>
            <a:endParaRPr sz="3500" b="1" dirty="0">
              <a:solidFill>
                <a:srgbClr val="CAA6FB"/>
              </a:solidFill>
              <a:latin typeface="Calibri"/>
              <a:ea typeface="Calibri"/>
              <a:cs typeface="Calibri"/>
              <a:sym typeface="Calibri"/>
            </a:endParaRPr>
          </a:p>
        </p:txBody>
      </p:sp>
      <p:sp>
        <p:nvSpPr>
          <p:cNvPr id="245" name="Google Shape;245;p32"/>
          <p:cNvSpPr/>
          <p:nvPr/>
        </p:nvSpPr>
        <p:spPr>
          <a:xfrm>
            <a:off x="3767475" y="4690850"/>
            <a:ext cx="4042500" cy="1182600"/>
          </a:xfrm>
          <a:prstGeom prst="rect">
            <a:avLst/>
          </a:prstGeom>
          <a:solidFill>
            <a:srgbClr val="D8D8D8">
              <a:alpha val="49800"/>
            </a:srgbClr>
          </a:solidFill>
          <a:ln>
            <a:noFill/>
          </a:ln>
        </p:spPr>
        <p:txBody>
          <a:bodyPr spcFirstLastPara="1" wrap="square" lIns="91425" tIns="45700" rIns="91425" bIns="45700" anchor="t" anchorCtr="0">
            <a:noAutofit/>
          </a:bodyPr>
          <a:lstStyle/>
          <a:p>
            <a:r>
              <a:rPr lang="nl-BE" sz="3600">
                <a:solidFill>
                  <a:srgbClr val="3990AC"/>
                </a:solidFill>
                <a:latin typeface="Calibri"/>
                <a:ea typeface="Calibri"/>
                <a:cs typeface="Calibri"/>
                <a:sym typeface="Calibri"/>
              </a:rPr>
              <a:t>So</a:t>
            </a:r>
            <a:r>
              <a:rPr lang="nl-BE" sz="3600">
                <a:solidFill>
                  <a:srgbClr val="F8CE4B"/>
                </a:solidFill>
                <a:latin typeface="Calibri"/>
                <a:ea typeface="Calibri"/>
                <a:cs typeface="Calibri"/>
                <a:sym typeface="Calibri"/>
              </a:rPr>
              <a:t>cio</a:t>
            </a:r>
            <a:r>
              <a:rPr lang="nl-BE" sz="3600">
                <a:solidFill>
                  <a:srgbClr val="EA3E36"/>
                </a:solidFill>
                <a:latin typeface="Calibri"/>
                <a:ea typeface="Calibri"/>
                <a:cs typeface="Calibri"/>
                <a:sym typeface="Calibri"/>
              </a:rPr>
              <a:t>lin</a:t>
            </a:r>
            <a:r>
              <a:rPr lang="nl-BE" sz="3600">
                <a:solidFill>
                  <a:srgbClr val="A7C344"/>
                </a:solidFill>
                <a:latin typeface="Calibri"/>
                <a:ea typeface="Calibri"/>
                <a:cs typeface="Calibri"/>
                <a:sym typeface="Calibri"/>
              </a:rPr>
              <a:t>gui</a:t>
            </a:r>
            <a:r>
              <a:rPr lang="nl-BE" sz="3600">
                <a:solidFill>
                  <a:srgbClr val="7030A0"/>
                </a:solidFill>
                <a:latin typeface="Calibri"/>
                <a:ea typeface="Calibri"/>
                <a:cs typeface="Calibri"/>
                <a:sym typeface="Calibri"/>
              </a:rPr>
              <a:t>sts </a:t>
            </a:r>
            <a:r>
              <a:rPr lang="nl-BE" sz="3200">
                <a:solidFill>
                  <a:srgbClr val="7030A0"/>
                </a:solidFill>
                <a:latin typeface="Calibri"/>
                <a:ea typeface="Calibri"/>
                <a:cs typeface="Calibri"/>
                <a:sym typeface="Calibri"/>
              </a:rPr>
              <a:t>meets</a:t>
            </a:r>
            <a:endParaRPr/>
          </a:p>
          <a:p>
            <a:r>
              <a:rPr lang="nl-BE" sz="3200">
                <a:solidFill>
                  <a:srgbClr val="7030A0"/>
                </a:solidFill>
                <a:latin typeface="Calibri"/>
                <a:ea typeface="Calibri"/>
                <a:cs typeface="Calibri"/>
                <a:sym typeface="Calibri"/>
              </a:rPr>
              <a:t>qualitative research?</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pSp>
        <p:nvGrpSpPr>
          <p:cNvPr id="257" name="Google Shape;257;p34"/>
          <p:cNvGrpSpPr/>
          <p:nvPr/>
        </p:nvGrpSpPr>
        <p:grpSpPr>
          <a:xfrm>
            <a:off x="3201161" y="1212888"/>
            <a:ext cx="1506885" cy="1506885"/>
            <a:chOff x="0" y="0"/>
            <a:chExt cx="1800" cy="1800"/>
          </a:xfrm>
        </p:grpSpPr>
        <p:sp>
          <p:nvSpPr>
            <p:cNvPr id="258" name="Google Shape;258;p34"/>
            <p:cNvSpPr/>
            <p:nvPr/>
          </p:nvSpPr>
          <p:spPr>
            <a:xfrm>
              <a:off x="0" y="0"/>
              <a:ext cx="1800" cy="1800"/>
            </a:xfrm>
            <a:prstGeom prst="ellipse">
              <a:avLst/>
            </a:prstGeom>
            <a:solidFill>
              <a:schemeClr val="accent4"/>
            </a:solidFill>
            <a:ln>
              <a:noFill/>
            </a:ln>
          </p:spPr>
          <p:txBody>
            <a:bodyPr spcFirstLastPara="1" wrap="square" lIns="0" tIns="0" rIns="0" bIns="0" anchor="t" anchorCtr="0">
              <a:noAutofit/>
            </a:bodyPr>
            <a:lstStyle/>
            <a:p>
              <a:endParaRPr sz="949">
                <a:solidFill>
                  <a:schemeClr val="dk1"/>
                </a:solidFill>
                <a:latin typeface="Calibri"/>
                <a:ea typeface="Calibri"/>
                <a:cs typeface="Calibri"/>
                <a:sym typeface="Calibri"/>
              </a:endParaRPr>
            </a:p>
          </p:txBody>
        </p:sp>
        <p:sp>
          <p:nvSpPr>
            <p:cNvPr id="259" name="Google Shape;259;p34"/>
            <p:cNvSpPr/>
            <p:nvPr/>
          </p:nvSpPr>
          <p:spPr>
            <a:xfrm>
              <a:off x="180" y="508"/>
              <a:ext cx="1500" cy="900"/>
            </a:xfrm>
            <a:prstGeom prst="rect">
              <a:avLst/>
            </a:prstGeom>
            <a:solidFill>
              <a:schemeClr val="accent4"/>
            </a:solidFill>
            <a:ln>
              <a:noFill/>
            </a:ln>
          </p:spPr>
          <p:txBody>
            <a:bodyPr spcFirstLastPara="1" wrap="square" lIns="0" tIns="0" rIns="30475" bIns="0" anchor="t" anchorCtr="0">
              <a:noAutofit/>
            </a:bodyPr>
            <a:lstStyle/>
            <a:p>
              <a:pPr marL="30137"/>
              <a:r>
                <a:rPr lang="nl-BE" sz="1898">
                  <a:solidFill>
                    <a:srgbClr val="FFFFFF"/>
                  </a:solidFill>
                  <a:latin typeface="Open Sans Light"/>
                  <a:ea typeface="Open Sans Light"/>
                  <a:cs typeface="Open Sans Light"/>
                  <a:sym typeface="Open Sans Light"/>
                </a:rPr>
                <a:t>Phonetics</a:t>
              </a:r>
              <a:endParaRPr/>
            </a:p>
            <a:p>
              <a:pPr marL="30137"/>
              <a:r>
                <a:rPr lang="nl-BE" sz="1898">
                  <a:solidFill>
                    <a:srgbClr val="FFFFFF"/>
                  </a:solidFill>
                  <a:latin typeface="Open Sans Light"/>
                  <a:ea typeface="Open Sans Light"/>
                  <a:cs typeface="Open Sans Light"/>
                  <a:sym typeface="Open Sans Light"/>
                </a:rPr>
                <a:t>Phonology</a:t>
              </a:r>
              <a:endParaRPr/>
            </a:p>
          </p:txBody>
        </p:sp>
      </p:grpSp>
      <p:grpSp>
        <p:nvGrpSpPr>
          <p:cNvPr id="260" name="Google Shape;260;p34"/>
          <p:cNvGrpSpPr/>
          <p:nvPr/>
        </p:nvGrpSpPr>
        <p:grpSpPr>
          <a:xfrm>
            <a:off x="4758299" y="771369"/>
            <a:ext cx="1506885" cy="1506885"/>
            <a:chOff x="0" y="0"/>
            <a:chExt cx="1800" cy="1800"/>
          </a:xfrm>
        </p:grpSpPr>
        <p:sp>
          <p:nvSpPr>
            <p:cNvPr id="261" name="Google Shape;261;p34"/>
            <p:cNvSpPr/>
            <p:nvPr/>
          </p:nvSpPr>
          <p:spPr>
            <a:xfrm>
              <a:off x="0" y="0"/>
              <a:ext cx="1800" cy="1800"/>
            </a:xfrm>
            <a:prstGeom prst="ellipse">
              <a:avLst/>
            </a:prstGeom>
            <a:solidFill>
              <a:schemeClr val="accent4"/>
            </a:solidFill>
            <a:ln>
              <a:noFill/>
            </a:ln>
          </p:spPr>
          <p:txBody>
            <a:bodyPr spcFirstLastPara="1" wrap="square" lIns="0" tIns="0" rIns="0" bIns="0" anchor="t" anchorCtr="0">
              <a:noAutofit/>
            </a:bodyPr>
            <a:lstStyle/>
            <a:p>
              <a:endParaRPr sz="949">
                <a:solidFill>
                  <a:schemeClr val="dk1"/>
                </a:solidFill>
                <a:latin typeface="Calibri"/>
                <a:ea typeface="Calibri"/>
                <a:cs typeface="Calibri"/>
                <a:sym typeface="Calibri"/>
              </a:endParaRPr>
            </a:p>
          </p:txBody>
        </p:sp>
        <p:sp>
          <p:nvSpPr>
            <p:cNvPr id="262" name="Google Shape;262;p34"/>
            <p:cNvSpPr/>
            <p:nvPr/>
          </p:nvSpPr>
          <p:spPr>
            <a:xfrm>
              <a:off x="144" y="608"/>
              <a:ext cx="1500" cy="600"/>
            </a:xfrm>
            <a:prstGeom prst="rect">
              <a:avLst/>
            </a:prstGeom>
            <a:solidFill>
              <a:schemeClr val="accent4"/>
            </a:solidFill>
            <a:ln>
              <a:noFill/>
            </a:ln>
          </p:spPr>
          <p:txBody>
            <a:bodyPr spcFirstLastPara="1" wrap="square" lIns="0" tIns="0" rIns="30475" bIns="0" anchor="t" anchorCtr="0">
              <a:noAutofit/>
            </a:bodyPr>
            <a:lstStyle/>
            <a:p>
              <a:pPr marL="30137" algn="ctr"/>
              <a:r>
                <a:rPr lang="nl-BE" sz="1700">
                  <a:solidFill>
                    <a:srgbClr val="FFFFFF"/>
                  </a:solidFill>
                  <a:latin typeface="Open Sans Light"/>
                  <a:ea typeface="Open Sans Light"/>
                  <a:cs typeface="Open Sans Light"/>
                  <a:sym typeface="Open Sans Light"/>
                </a:rPr>
                <a:t>Morphology</a:t>
              </a:r>
              <a:endParaRPr sz="1700">
                <a:solidFill>
                  <a:srgbClr val="FFFFFF"/>
                </a:solidFill>
                <a:latin typeface="Open Sans Light"/>
                <a:ea typeface="Open Sans Light"/>
                <a:cs typeface="Open Sans Light"/>
                <a:sym typeface="Open Sans Light"/>
              </a:endParaRPr>
            </a:p>
          </p:txBody>
        </p:sp>
      </p:grpSp>
      <p:grpSp>
        <p:nvGrpSpPr>
          <p:cNvPr id="263" name="Google Shape;263;p34"/>
          <p:cNvGrpSpPr/>
          <p:nvPr/>
        </p:nvGrpSpPr>
        <p:grpSpPr>
          <a:xfrm>
            <a:off x="3819231" y="4408555"/>
            <a:ext cx="1572720" cy="1506885"/>
            <a:chOff x="42" y="0"/>
            <a:chExt cx="1800" cy="1800"/>
          </a:xfrm>
        </p:grpSpPr>
        <p:sp>
          <p:nvSpPr>
            <p:cNvPr id="264" name="Google Shape;264;p34"/>
            <p:cNvSpPr/>
            <p:nvPr/>
          </p:nvSpPr>
          <p:spPr>
            <a:xfrm>
              <a:off x="42" y="0"/>
              <a:ext cx="1800" cy="1800"/>
            </a:xfrm>
            <a:prstGeom prst="ellipse">
              <a:avLst/>
            </a:prstGeom>
            <a:solidFill>
              <a:schemeClr val="accent4"/>
            </a:solidFill>
            <a:ln>
              <a:noFill/>
            </a:ln>
          </p:spPr>
          <p:txBody>
            <a:bodyPr spcFirstLastPara="1" wrap="square" lIns="0" tIns="0" rIns="0" bIns="0" anchor="t" anchorCtr="0">
              <a:noAutofit/>
            </a:bodyPr>
            <a:lstStyle/>
            <a:p>
              <a:endParaRPr sz="949">
                <a:solidFill>
                  <a:schemeClr val="dk1"/>
                </a:solidFill>
                <a:latin typeface="Calibri"/>
                <a:ea typeface="Calibri"/>
                <a:cs typeface="Calibri"/>
                <a:sym typeface="Calibri"/>
              </a:endParaRPr>
            </a:p>
          </p:txBody>
        </p:sp>
        <p:sp>
          <p:nvSpPr>
            <p:cNvPr id="265" name="Google Shape;265;p34"/>
            <p:cNvSpPr/>
            <p:nvPr/>
          </p:nvSpPr>
          <p:spPr>
            <a:xfrm>
              <a:off x="255" y="724"/>
              <a:ext cx="1500" cy="600"/>
            </a:xfrm>
            <a:prstGeom prst="rect">
              <a:avLst/>
            </a:prstGeom>
            <a:solidFill>
              <a:schemeClr val="accent4"/>
            </a:solidFill>
            <a:ln>
              <a:noFill/>
            </a:ln>
          </p:spPr>
          <p:txBody>
            <a:bodyPr spcFirstLastPara="1" wrap="square" lIns="0" tIns="0" rIns="30475" bIns="0" anchor="t" anchorCtr="0">
              <a:noAutofit/>
            </a:bodyPr>
            <a:lstStyle/>
            <a:p>
              <a:pPr marL="30137"/>
              <a:r>
                <a:rPr lang="nl-BE" sz="1900">
                  <a:solidFill>
                    <a:srgbClr val="FFFFFF"/>
                  </a:solidFill>
                  <a:latin typeface="Open Sans Light"/>
                  <a:ea typeface="Open Sans Light"/>
                  <a:cs typeface="Open Sans Light"/>
                  <a:sym typeface="Open Sans Light"/>
                </a:rPr>
                <a:t>Pragmatics</a:t>
              </a:r>
              <a:endParaRPr/>
            </a:p>
          </p:txBody>
        </p:sp>
      </p:grpSp>
      <p:grpSp>
        <p:nvGrpSpPr>
          <p:cNvPr id="266" name="Google Shape;266;p34"/>
          <p:cNvGrpSpPr/>
          <p:nvPr/>
        </p:nvGrpSpPr>
        <p:grpSpPr>
          <a:xfrm>
            <a:off x="4030104" y="2411492"/>
            <a:ext cx="4292596" cy="2019598"/>
            <a:chOff x="915" y="1067"/>
            <a:chExt cx="4500" cy="2100"/>
          </a:xfrm>
        </p:grpSpPr>
        <p:sp>
          <p:nvSpPr>
            <p:cNvPr id="267" name="Google Shape;267;p34"/>
            <p:cNvSpPr/>
            <p:nvPr/>
          </p:nvSpPr>
          <p:spPr>
            <a:xfrm>
              <a:off x="915" y="1067"/>
              <a:ext cx="4500" cy="2100"/>
            </a:xfrm>
            <a:prstGeom prst="ellipse">
              <a:avLst/>
            </a:prstGeom>
            <a:solidFill>
              <a:srgbClr val="FF0000">
                <a:alpha val="79610"/>
              </a:srgbClr>
            </a:solidFill>
            <a:ln>
              <a:noFill/>
            </a:ln>
          </p:spPr>
          <p:txBody>
            <a:bodyPr spcFirstLastPara="1" wrap="square" lIns="0" tIns="0" rIns="0" bIns="0" anchor="t" anchorCtr="0">
              <a:noAutofit/>
            </a:bodyPr>
            <a:lstStyle/>
            <a:p>
              <a:endParaRPr sz="949">
                <a:solidFill>
                  <a:schemeClr val="dk1"/>
                </a:solidFill>
                <a:latin typeface="Calibri"/>
                <a:ea typeface="Calibri"/>
                <a:cs typeface="Calibri"/>
                <a:sym typeface="Calibri"/>
              </a:endParaRPr>
            </a:p>
          </p:txBody>
        </p:sp>
        <p:sp>
          <p:nvSpPr>
            <p:cNvPr id="268" name="Google Shape;268;p34"/>
            <p:cNvSpPr/>
            <p:nvPr/>
          </p:nvSpPr>
          <p:spPr>
            <a:xfrm>
              <a:off x="2338" y="1619"/>
              <a:ext cx="1800" cy="300"/>
            </a:xfrm>
            <a:prstGeom prst="rect">
              <a:avLst/>
            </a:prstGeom>
            <a:noFill/>
            <a:ln>
              <a:noFill/>
            </a:ln>
          </p:spPr>
          <p:txBody>
            <a:bodyPr spcFirstLastPara="1" wrap="square" lIns="0" tIns="0" rIns="30475" bIns="0" anchor="t" anchorCtr="0">
              <a:noAutofit/>
            </a:bodyPr>
            <a:lstStyle/>
            <a:p>
              <a:pPr marL="30137" algn="ctr">
                <a:lnSpc>
                  <a:spcPct val="80000"/>
                </a:lnSpc>
              </a:pPr>
              <a:r>
                <a:rPr lang="nl-BE" sz="1898">
                  <a:solidFill>
                    <a:srgbClr val="FFFFFF"/>
                  </a:solidFill>
                  <a:latin typeface="Open Sans Light"/>
                  <a:ea typeface="Open Sans Light"/>
                  <a:cs typeface="Open Sans Light"/>
                  <a:sym typeface="Open Sans Light"/>
                </a:rPr>
                <a:t>LINGUISTICS</a:t>
              </a:r>
              <a:endParaRPr/>
            </a:p>
          </p:txBody>
        </p:sp>
      </p:grpSp>
      <p:grpSp>
        <p:nvGrpSpPr>
          <p:cNvPr id="269" name="Google Shape;269;p34"/>
          <p:cNvGrpSpPr/>
          <p:nvPr/>
        </p:nvGrpSpPr>
        <p:grpSpPr>
          <a:xfrm>
            <a:off x="7857171" y="1493867"/>
            <a:ext cx="1506886" cy="1506885"/>
            <a:chOff x="0" y="0"/>
            <a:chExt cx="1800" cy="1800"/>
          </a:xfrm>
        </p:grpSpPr>
        <p:sp>
          <p:nvSpPr>
            <p:cNvPr id="270" name="Google Shape;270;p34"/>
            <p:cNvSpPr/>
            <p:nvPr/>
          </p:nvSpPr>
          <p:spPr>
            <a:xfrm>
              <a:off x="0" y="0"/>
              <a:ext cx="1800" cy="1800"/>
            </a:xfrm>
            <a:prstGeom prst="ellipse">
              <a:avLst/>
            </a:prstGeom>
            <a:solidFill>
              <a:schemeClr val="accent4"/>
            </a:solidFill>
            <a:ln>
              <a:noFill/>
            </a:ln>
          </p:spPr>
          <p:txBody>
            <a:bodyPr spcFirstLastPara="1" wrap="square" lIns="0" tIns="0" rIns="0" bIns="0" anchor="t" anchorCtr="0">
              <a:noAutofit/>
            </a:bodyPr>
            <a:lstStyle/>
            <a:p>
              <a:endParaRPr sz="949">
                <a:solidFill>
                  <a:schemeClr val="dk1"/>
                </a:solidFill>
                <a:latin typeface="Calibri"/>
                <a:ea typeface="Calibri"/>
                <a:cs typeface="Calibri"/>
                <a:sym typeface="Calibri"/>
              </a:endParaRPr>
            </a:p>
          </p:txBody>
        </p:sp>
        <p:sp>
          <p:nvSpPr>
            <p:cNvPr id="271" name="Google Shape;271;p34"/>
            <p:cNvSpPr/>
            <p:nvPr/>
          </p:nvSpPr>
          <p:spPr>
            <a:xfrm>
              <a:off x="175" y="600"/>
              <a:ext cx="1500" cy="600"/>
            </a:xfrm>
            <a:prstGeom prst="rect">
              <a:avLst/>
            </a:prstGeom>
            <a:solidFill>
              <a:schemeClr val="accent4"/>
            </a:solidFill>
            <a:ln>
              <a:noFill/>
            </a:ln>
          </p:spPr>
          <p:txBody>
            <a:bodyPr spcFirstLastPara="1" wrap="square" lIns="0" tIns="0" rIns="30475" bIns="0" anchor="t" anchorCtr="0">
              <a:noAutofit/>
            </a:bodyPr>
            <a:lstStyle/>
            <a:p>
              <a:pPr marL="30137">
                <a:lnSpc>
                  <a:spcPct val="70000"/>
                </a:lnSpc>
              </a:pPr>
              <a:r>
                <a:rPr lang="nl-BE" sz="1898">
                  <a:solidFill>
                    <a:srgbClr val="FFFFFF"/>
                  </a:solidFill>
                  <a:latin typeface="Open Sans Light"/>
                  <a:ea typeface="Open Sans Light"/>
                  <a:cs typeface="Open Sans Light"/>
                  <a:sym typeface="Open Sans Light"/>
                </a:rPr>
                <a:t>Semantics</a:t>
              </a:r>
              <a:endParaRPr/>
            </a:p>
          </p:txBody>
        </p:sp>
      </p:grpSp>
      <p:grpSp>
        <p:nvGrpSpPr>
          <p:cNvPr id="272" name="Google Shape;272;p34"/>
          <p:cNvGrpSpPr/>
          <p:nvPr/>
        </p:nvGrpSpPr>
        <p:grpSpPr>
          <a:xfrm>
            <a:off x="8272762" y="3058821"/>
            <a:ext cx="1758031" cy="1506885"/>
            <a:chOff x="0" y="33"/>
            <a:chExt cx="2100" cy="1800"/>
          </a:xfrm>
        </p:grpSpPr>
        <p:sp>
          <p:nvSpPr>
            <p:cNvPr id="273" name="Google Shape;273;p34"/>
            <p:cNvSpPr/>
            <p:nvPr/>
          </p:nvSpPr>
          <p:spPr>
            <a:xfrm>
              <a:off x="0" y="33"/>
              <a:ext cx="2100" cy="1800"/>
            </a:xfrm>
            <a:prstGeom prst="ellipse">
              <a:avLst/>
            </a:prstGeom>
            <a:solidFill>
              <a:schemeClr val="accent4"/>
            </a:solidFill>
            <a:ln>
              <a:noFill/>
            </a:ln>
          </p:spPr>
          <p:txBody>
            <a:bodyPr spcFirstLastPara="1" wrap="square" lIns="0" tIns="0" rIns="0" bIns="0" anchor="t" anchorCtr="0">
              <a:noAutofit/>
            </a:bodyPr>
            <a:lstStyle/>
            <a:p>
              <a:endParaRPr sz="949">
                <a:solidFill>
                  <a:schemeClr val="dk1"/>
                </a:solidFill>
                <a:latin typeface="Calibri"/>
                <a:ea typeface="Calibri"/>
                <a:cs typeface="Calibri"/>
                <a:sym typeface="Calibri"/>
              </a:endParaRPr>
            </a:p>
          </p:txBody>
        </p:sp>
        <p:sp>
          <p:nvSpPr>
            <p:cNvPr id="274" name="Google Shape;274;p34"/>
            <p:cNvSpPr/>
            <p:nvPr/>
          </p:nvSpPr>
          <p:spPr>
            <a:xfrm>
              <a:off x="422" y="483"/>
              <a:ext cx="1500" cy="900"/>
            </a:xfrm>
            <a:prstGeom prst="rect">
              <a:avLst/>
            </a:prstGeom>
            <a:solidFill>
              <a:schemeClr val="accent4"/>
            </a:solidFill>
            <a:ln>
              <a:noFill/>
            </a:ln>
          </p:spPr>
          <p:txBody>
            <a:bodyPr spcFirstLastPara="1" wrap="square" lIns="0" tIns="0" rIns="30475" bIns="0" anchor="t" anchorCtr="0">
              <a:noAutofit/>
            </a:bodyPr>
            <a:lstStyle/>
            <a:p>
              <a:pPr marL="30137">
                <a:lnSpc>
                  <a:spcPct val="70000"/>
                </a:lnSpc>
              </a:pPr>
              <a:r>
                <a:rPr lang="nl-BE" sz="1800">
                  <a:solidFill>
                    <a:srgbClr val="FFFFFF"/>
                  </a:solidFill>
                  <a:latin typeface="Open Sans Light"/>
                  <a:ea typeface="Open Sans Light"/>
                  <a:cs typeface="Open Sans Light"/>
                  <a:sym typeface="Open Sans Light"/>
                </a:rPr>
                <a:t>Neuro linguistics</a:t>
              </a:r>
              <a:endParaRPr/>
            </a:p>
          </p:txBody>
        </p:sp>
      </p:grpSp>
      <p:sp>
        <p:nvSpPr>
          <p:cNvPr id="275" name="Google Shape;275;p34"/>
          <p:cNvSpPr/>
          <p:nvPr/>
        </p:nvSpPr>
        <p:spPr>
          <a:xfrm>
            <a:off x="3592503" y="2314188"/>
            <a:ext cx="759600" cy="224100"/>
          </a:xfrm>
          <a:prstGeom prst="roundRect">
            <a:avLst>
              <a:gd name="adj" fmla="val 16667"/>
            </a:avLst>
          </a:prstGeom>
          <a:solidFill>
            <a:srgbClr val="2BC0C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algn="ctr"/>
            <a:r>
              <a:rPr lang="nl-BE" sz="949">
                <a:solidFill>
                  <a:schemeClr val="dk1"/>
                </a:solidFill>
                <a:latin typeface="Calibri"/>
                <a:ea typeface="Calibri"/>
                <a:cs typeface="Calibri"/>
                <a:sym typeface="Calibri"/>
              </a:rPr>
              <a:t>structure</a:t>
            </a:r>
            <a:endParaRPr/>
          </a:p>
          <a:p>
            <a:endParaRPr sz="949">
              <a:solidFill>
                <a:schemeClr val="dk1"/>
              </a:solidFill>
              <a:latin typeface="Calibri"/>
              <a:ea typeface="Calibri"/>
              <a:cs typeface="Calibri"/>
              <a:sym typeface="Calibri"/>
            </a:endParaRPr>
          </a:p>
        </p:txBody>
      </p:sp>
      <p:sp>
        <p:nvSpPr>
          <p:cNvPr id="276" name="Google Shape;276;p34"/>
          <p:cNvSpPr/>
          <p:nvPr/>
        </p:nvSpPr>
        <p:spPr>
          <a:xfrm>
            <a:off x="5154174" y="1921351"/>
            <a:ext cx="759600" cy="219000"/>
          </a:xfrm>
          <a:prstGeom prst="roundRect">
            <a:avLst>
              <a:gd name="adj" fmla="val 16667"/>
            </a:avLst>
          </a:prstGeom>
          <a:solidFill>
            <a:srgbClr val="2BC0C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algn="ctr"/>
            <a:r>
              <a:rPr lang="nl-BE" sz="949">
                <a:solidFill>
                  <a:schemeClr val="dk1"/>
                </a:solidFill>
                <a:latin typeface="Calibri"/>
                <a:ea typeface="Calibri"/>
                <a:cs typeface="Calibri"/>
                <a:sym typeface="Calibri"/>
              </a:rPr>
              <a:t>structure</a:t>
            </a:r>
            <a:endParaRPr/>
          </a:p>
          <a:p>
            <a:endParaRPr sz="949">
              <a:solidFill>
                <a:schemeClr val="dk1"/>
              </a:solidFill>
              <a:latin typeface="Calibri"/>
              <a:ea typeface="Calibri"/>
              <a:cs typeface="Calibri"/>
              <a:sym typeface="Calibri"/>
            </a:endParaRPr>
          </a:p>
        </p:txBody>
      </p:sp>
      <p:sp>
        <p:nvSpPr>
          <p:cNvPr id="277" name="Google Shape;277;p34"/>
          <p:cNvSpPr/>
          <p:nvPr/>
        </p:nvSpPr>
        <p:spPr>
          <a:xfrm>
            <a:off x="8272761" y="2538048"/>
            <a:ext cx="759600" cy="224100"/>
          </a:xfrm>
          <a:prstGeom prst="roundRect">
            <a:avLst>
              <a:gd name="adj" fmla="val 16667"/>
            </a:avLst>
          </a:prstGeom>
          <a:solidFill>
            <a:srgbClr val="2BC0C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algn="ctr"/>
            <a:r>
              <a:rPr lang="nl-BE" sz="949">
                <a:solidFill>
                  <a:schemeClr val="dk1"/>
                </a:solidFill>
                <a:latin typeface="Calibri"/>
                <a:ea typeface="Calibri"/>
                <a:cs typeface="Calibri"/>
                <a:sym typeface="Calibri"/>
              </a:rPr>
              <a:t>structure</a:t>
            </a:r>
            <a:endParaRPr/>
          </a:p>
          <a:p>
            <a:endParaRPr sz="949">
              <a:solidFill>
                <a:schemeClr val="dk1"/>
              </a:solidFill>
              <a:latin typeface="Calibri"/>
              <a:ea typeface="Calibri"/>
              <a:cs typeface="Calibri"/>
              <a:sym typeface="Calibri"/>
            </a:endParaRPr>
          </a:p>
        </p:txBody>
      </p:sp>
      <p:sp>
        <p:nvSpPr>
          <p:cNvPr id="278" name="Google Shape;278;p34"/>
          <p:cNvSpPr/>
          <p:nvPr/>
        </p:nvSpPr>
        <p:spPr>
          <a:xfrm>
            <a:off x="8828097" y="4167798"/>
            <a:ext cx="759600" cy="224100"/>
          </a:xfrm>
          <a:prstGeom prst="roundRect">
            <a:avLst>
              <a:gd name="adj" fmla="val 16667"/>
            </a:avLst>
          </a:prstGeom>
          <a:solidFill>
            <a:srgbClr val="2BC0C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algn="ctr"/>
            <a:r>
              <a:rPr lang="nl-BE" sz="949">
                <a:solidFill>
                  <a:schemeClr val="dk1"/>
                </a:solidFill>
                <a:latin typeface="Calibri"/>
                <a:ea typeface="Calibri"/>
                <a:cs typeface="Calibri"/>
                <a:sym typeface="Calibri"/>
              </a:rPr>
              <a:t>structure</a:t>
            </a:r>
            <a:endParaRPr/>
          </a:p>
          <a:p>
            <a:endParaRPr sz="949">
              <a:solidFill>
                <a:schemeClr val="dk1"/>
              </a:solidFill>
              <a:latin typeface="Calibri"/>
              <a:ea typeface="Calibri"/>
              <a:cs typeface="Calibri"/>
              <a:sym typeface="Calibri"/>
            </a:endParaRPr>
          </a:p>
        </p:txBody>
      </p:sp>
      <p:grpSp>
        <p:nvGrpSpPr>
          <p:cNvPr id="279" name="Google Shape;279;p34"/>
          <p:cNvGrpSpPr/>
          <p:nvPr/>
        </p:nvGrpSpPr>
        <p:grpSpPr>
          <a:xfrm>
            <a:off x="5538330" y="4592801"/>
            <a:ext cx="1632550" cy="1578097"/>
            <a:chOff x="0" y="0"/>
            <a:chExt cx="1800" cy="1800"/>
          </a:xfrm>
        </p:grpSpPr>
        <p:sp>
          <p:nvSpPr>
            <p:cNvPr id="280" name="Google Shape;280;p34"/>
            <p:cNvSpPr/>
            <p:nvPr/>
          </p:nvSpPr>
          <p:spPr>
            <a:xfrm>
              <a:off x="0" y="0"/>
              <a:ext cx="1800" cy="1800"/>
            </a:xfrm>
            <a:prstGeom prst="ellipse">
              <a:avLst/>
            </a:prstGeom>
            <a:solidFill>
              <a:schemeClr val="accent4"/>
            </a:solidFill>
            <a:ln>
              <a:noFill/>
            </a:ln>
          </p:spPr>
          <p:txBody>
            <a:bodyPr spcFirstLastPara="1" wrap="square" lIns="0" tIns="0" rIns="0" bIns="0" anchor="t" anchorCtr="0">
              <a:noAutofit/>
            </a:bodyPr>
            <a:lstStyle/>
            <a:p>
              <a:endParaRPr sz="949">
                <a:solidFill>
                  <a:schemeClr val="dk1"/>
                </a:solidFill>
                <a:latin typeface="Calibri"/>
                <a:ea typeface="Calibri"/>
                <a:cs typeface="Calibri"/>
                <a:sym typeface="Calibri"/>
              </a:endParaRPr>
            </a:p>
          </p:txBody>
        </p:sp>
        <p:sp>
          <p:nvSpPr>
            <p:cNvPr id="281" name="Google Shape;281;p34"/>
            <p:cNvSpPr/>
            <p:nvPr/>
          </p:nvSpPr>
          <p:spPr>
            <a:xfrm>
              <a:off x="116" y="436"/>
              <a:ext cx="1500" cy="900"/>
            </a:xfrm>
            <a:prstGeom prst="rect">
              <a:avLst/>
            </a:prstGeom>
            <a:solidFill>
              <a:schemeClr val="accent4"/>
            </a:solidFill>
            <a:ln>
              <a:noFill/>
            </a:ln>
          </p:spPr>
          <p:txBody>
            <a:bodyPr spcFirstLastPara="1" wrap="square" lIns="0" tIns="0" rIns="30475" bIns="0" anchor="t" anchorCtr="0">
              <a:noAutofit/>
            </a:bodyPr>
            <a:lstStyle/>
            <a:p>
              <a:pPr marL="30137">
                <a:lnSpc>
                  <a:spcPct val="70000"/>
                </a:lnSpc>
              </a:pPr>
              <a:r>
                <a:rPr lang="nl-BE" sz="1800">
                  <a:solidFill>
                    <a:schemeClr val="lt1"/>
                  </a:solidFill>
                  <a:latin typeface="Open Sans"/>
                  <a:ea typeface="Open Sans"/>
                  <a:cs typeface="Open Sans"/>
                  <a:sym typeface="Open Sans"/>
                </a:rPr>
                <a:t> </a:t>
              </a:r>
              <a:endParaRPr sz="1900">
                <a:solidFill>
                  <a:schemeClr val="dk1"/>
                </a:solidFill>
                <a:latin typeface="Calibri"/>
                <a:ea typeface="Calibri"/>
                <a:cs typeface="Calibri"/>
                <a:sym typeface="Calibri"/>
              </a:endParaRPr>
            </a:p>
          </p:txBody>
        </p:sp>
      </p:grpSp>
      <p:sp>
        <p:nvSpPr>
          <p:cNvPr id="282" name="Google Shape;282;p34"/>
          <p:cNvSpPr txBox="1"/>
          <p:nvPr/>
        </p:nvSpPr>
        <p:spPr>
          <a:xfrm>
            <a:off x="4897687" y="3353531"/>
            <a:ext cx="2623200" cy="6462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r>
              <a:rPr lang="nl-BE" sz="1800">
                <a:solidFill>
                  <a:schemeClr val="lt1"/>
                </a:solidFill>
                <a:latin typeface="Open Sans"/>
                <a:ea typeface="Open Sans"/>
                <a:cs typeface="Open Sans"/>
                <a:sym typeface="Open Sans"/>
              </a:rPr>
              <a:t>DATA = speech either in text or in sound </a:t>
            </a:r>
            <a:endParaRPr/>
          </a:p>
        </p:txBody>
      </p:sp>
      <p:grpSp>
        <p:nvGrpSpPr>
          <p:cNvPr id="283" name="Google Shape;283;p34"/>
          <p:cNvGrpSpPr/>
          <p:nvPr/>
        </p:nvGrpSpPr>
        <p:grpSpPr>
          <a:xfrm>
            <a:off x="6380884" y="814189"/>
            <a:ext cx="1506885" cy="1506885"/>
            <a:chOff x="0" y="0"/>
            <a:chExt cx="1800" cy="1800"/>
          </a:xfrm>
        </p:grpSpPr>
        <p:sp>
          <p:nvSpPr>
            <p:cNvPr id="284" name="Google Shape;284;p34"/>
            <p:cNvSpPr/>
            <p:nvPr/>
          </p:nvSpPr>
          <p:spPr>
            <a:xfrm>
              <a:off x="0" y="0"/>
              <a:ext cx="1800" cy="1800"/>
            </a:xfrm>
            <a:prstGeom prst="ellipse">
              <a:avLst/>
            </a:prstGeom>
            <a:solidFill>
              <a:schemeClr val="accent4"/>
            </a:solidFill>
            <a:ln>
              <a:noFill/>
            </a:ln>
          </p:spPr>
          <p:txBody>
            <a:bodyPr spcFirstLastPara="1" wrap="square" lIns="0" tIns="0" rIns="0" bIns="0" anchor="t" anchorCtr="0">
              <a:noAutofit/>
            </a:bodyPr>
            <a:lstStyle/>
            <a:p>
              <a:endParaRPr sz="949">
                <a:solidFill>
                  <a:schemeClr val="dk1"/>
                </a:solidFill>
                <a:latin typeface="Calibri"/>
                <a:ea typeface="Calibri"/>
                <a:cs typeface="Calibri"/>
                <a:sym typeface="Calibri"/>
              </a:endParaRPr>
            </a:p>
          </p:txBody>
        </p:sp>
        <p:sp>
          <p:nvSpPr>
            <p:cNvPr id="285" name="Google Shape;285;p34"/>
            <p:cNvSpPr/>
            <p:nvPr/>
          </p:nvSpPr>
          <p:spPr>
            <a:xfrm>
              <a:off x="124" y="669"/>
              <a:ext cx="1500" cy="600"/>
            </a:xfrm>
            <a:prstGeom prst="rect">
              <a:avLst/>
            </a:prstGeom>
            <a:solidFill>
              <a:schemeClr val="accent4"/>
            </a:solidFill>
            <a:ln>
              <a:noFill/>
            </a:ln>
          </p:spPr>
          <p:txBody>
            <a:bodyPr spcFirstLastPara="1" wrap="square" lIns="0" tIns="0" rIns="30475" bIns="0" anchor="t" anchorCtr="0">
              <a:noAutofit/>
            </a:bodyPr>
            <a:lstStyle/>
            <a:p>
              <a:pPr marL="30137" algn="ctr">
                <a:lnSpc>
                  <a:spcPct val="70000"/>
                </a:lnSpc>
              </a:pPr>
              <a:r>
                <a:rPr lang="nl-BE" sz="1898">
                  <a:solidFill>
                    <a:srgbClr val="FFFFFF"/>
                  </a:solidFill>
                  <a:latin typeface="Open Sans Light"/>
                  <a:ea typeface="Open Sans Light"/>
                  <a:cs typeface="Open Sans Light"/>
                  <a:sym typeface="Open Sans Light"/>
                </a:rPr>
                <a:t>Syntax</a:t>
              </a:r>
              <a:endParaRPr/>
            </a:p>
          </p:txBody>
        </p:sp>
      </p:grpSp>
      <p:sp>
        <p:nvSpPr>
          <p:cNvPr id="286" name="Google Shape;286;p34"/>
          <p:cNvSpPr/>
          <p:nvPr/>
        </p:nvSpPr>
        <p:spPr>
          <a:xfrm>
            <a:off x="6761529" y="1904394"/>
            <a:ext cx="759600" cy="224100"/>
          </a:xfrm>
          <a:prstGeom prst="roundRect">
            <a:avLst>
              <a:gd name="adj" fmla="val 16667"/>
            </a:avLst>
          </a:prstGeom>
          <a:solidFill>
            <a:srgbClr val="2BC0C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algn="ctr"/>
            <a:r>
              <a:rPr lang="nl-BE" sz="949">
                <a:solidFill>
                  <a:schemeClr val="dk1"/>
                </a:solidFill>
                <a:latin typeface="Calibri"/>
                <a:ea typeface="Calibri"/>
                <a:cs typeface="Calibri"/>
                <a:sym typeface="Calibri"/>
              </a:rPr>
              <a:t>structure</a:t>
            </a:r>
            <a:endParaRPr/>
          </a:p>
          <a:p>
            <a:endParaRPr sz="949">
              <a:solidFill>
                <a:schemeClr val="dk1"/>
              </a:solidFill>
              <a:latin typeface="Calibri"/>
              <a:ea typeface="Calibri"/>
              <a:cs typeface="Calibri"/>
              <a:sym typeface="Calibri"/>
            </a:endParaRPr>
          </a:p>
        </p:txBody>
      </p:sp>
      <p:sp>
        <p:nvSpPr>
          <p:cNvPr id="287" name="Google Shape;287;p34"/>
          <p:cNvSpPr/>
          <p:nvPr/>
        </p:nvSpPr>
        <p:spPr>
          <a:xfrm>
            <a:off x="4424042" y="5498989"/>
            <a:ext cx="457200" cy="259800"/>
          </a:xfrm>
          <a:prstGeom prst="roundRect">
            <a:avLst>
              <a:gd name="adj" fmla="val 16667"/>
            </a:avLst>
          </a:prstGeom>
          <a:solidFill>
            <a:srgbClr val="FFC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algn="ctr"/>
            <a:r>
              <a:rPr lang="nl-BE" sz="1050" b="1">
                <a:solidFill>
                  <a:schemeClr val="dk1"/>
                </a:solidFill>
                <a:latin typeface="Calibri"/>
                <a:ea typeface="Calibri"/>
                <a:cs typeface="Calibri"/>
                <a:sym typeface="Calibri"/>
              </a:rPr>
              <a:t>use</a:t>
            </a:r>
            <a:endParaRPr/>
          </a:p>
        </p:txBody>
      </p:sp>
      <p:sp>
        <p:nvSpPr>
          <p:cNvPr id="288" name="Google Shape;288;p34"/>
          <p:cNvSpPr/>
          <p:nvPr/>
        </p:nvSpPr>
        <p:spPr>
          <a:xfrm>
            <a:off x="6114237" y="5761117"/>
            <a:ext cx="457200" cy="255000"/>
          </a:xfrm>
          <a:prstGeom prst="roundRect">
            <a:avLst>
              <a:gd name="adj" fmla="val 16667"/>
            </a:avLst>
          </a:prstGeom>
          <a:solidFill>
            <a:srgbClr val="FFC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algn="ctr"/>
            <a:r>
              <a:rPr lang="nl-BE" sz="1050" b="1">
                <a:solidFill>
                  <a:schemeClr val="dk1"/>
                </a:solidFill>
                <a:latin typeface="Calibri"/>
                <a:ea typeface="Calibri"/>
                <a:cs typeface="Calibri"/>
                <a:sym typeface="Calibri"/>
              </a:rPr>
              <a:t>use</a:t>
            </a:r>
            <a:endParaRPr/>
          </a:p>
        </p:txBody>
      </p:sp>
      <p:sp>
        <p:nvSpPr>
          <p:cNvPr id="289" name="Google Shape;289;p34"/>
          <p:cNvSpPr/>
          <p:nvPr/>
        </p:nvSpPr>
        <p:spPr>
          <a:xfrm>
            <a:off x="7307492" y="4356516"/>
            <a:ext cx="1700700" cy="1567200"/>
          </a:xfrm>
          <a:prstGeom prst="ellipse">
            <a:avLst/>
          </a:prstGeom>
          <a:solidFill>
            <a:schemeClr val="accent4"/>
          </a:solidFill>
          <a:ln>
            <a:noFill/>
          </a:ln>
        </p:spPr>
        <p:txBody>
          <a:bodyPr spcFirstLastPara="1" wrap="square" lIns="0" tIns="0" rIns="0" bIns="0" anchor="t" anchorCtr="0">
            <a:noAutofit/>
          </a:bodyPr>
          <a:lstStyle/>
          <a:p>
            <a:endParaRPr sz="1388">
              <a:solidFill>
                <a:schemeClr val="dk1"/>
              </a:solidFill>
              <a:latin typeface="Calibri"/>
              <a:ea typeface="Calibri"/>
              <a:cs typeface="Calibri"/>
              <a:sym typeface="Calibri"/>
            </a:endParaRPr>
          </a:p>
          <a:p>
            <a:r>
              <a:rPr lang="nl-BE" sz="1900">
                <a:solidFill>
                  <a:srgbClr val="FFFFFF"/>
                </a:solidFill>
                <a:latin typeface="Open Sans Light"/>
                <a:ea typeface="Open Sans Light"/>
                <a:cs typeface="Open Sans Light"/>
                <a:sym typeface="Open Sans Light"/>
              </a:rPr>
              <a:t>Ethno </a:t>
            </a:r>
            <a:endParaRPr/>
          </a:p>
          <a:p>
            <a:r>
              <a:rPr lang="nl-BE" sz="1900">
                <a:solidFill>
                  <a:srgbClr val="FFFFFF"/>
                </a:solidFill>
                <a:latin typeface="Open Sans Light"/>
                <a:ea typeface="Open Sans Light"/>
                <a:cs typeface="Open Sans Light"/>
                <a:sym typeface="Open Sans Light"/>
              </a:rPr>
              <a:t>Linguistics</a:t>
            </a:r>
            <a:endParaRPr/>
          </a:p>
          <a:p>
            <a:endParaRPr sz="1900">
              <a:solidFill>
                <a:srgbClr val="FFFFFF"/>
              </a:solidFill>
              <a:latin typeface="Open Sans Light"/>
              <a:ea typeface="Open Sans Light"/>
              <a:cs typeface="Open Sans Light"/>
              <a:sym typeface="Open Sans Light"/>
            </a:endParaRPr>
          </a:p>
          <a:p>
            <a:endParaRPr sz="1900">
              <a:solidFill>
                <a:srgbClr val="FFFFFF"/>
              </a:solidFill>
              <a:latin typeface="Open Sans Light"/>
              <a:ea typeface="Open Sans Light"/>
              <a:cs typeface="Open Sans Light"/>
              <a:sym typeface="Open Sans Light"/>
            </a:endParaRPr>
          </a:p>
          <a:p>
            <a:endParaRPr sz="1388">
              <a:solidFill>
                <a:schemeClr val="dk1"/>
              </a:solidFill>
              <a:latin typeface="Calibri"/>
              <a:ea typeface="Calibri"/>
              <a:cs typeface="Calibri"/>
              <a:sym typeface="Calibri"/>
            </a:endParaRPr>
          </a:p>
        </p:txBody>
      </p:sp>
      <p:sp>
        <p:nvSpPr>
          <p:cNvPr id="290" name="Google Shape;290;p34"/>
          <p:cNvSpPr/>
          <p:nvPr/>
        </p:nvSpPr>
        <p:spPr>
          <a:xfrm>
            <a:off x="7975829" y="5516623"/>
            <a:ext cx="457200" cy="305100"/>
          </a:xfrm>
          <a:prstGeom prst="roundRect">
            <a:avLst>
              <a:gd name="adj" fmla="val 16667"/>
            </a:avLst>
          </a:prstGeom>
          <a:solidFill>
            <a:srgbClr val="FFC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algn="ctr"/>
            <a:r>
              <a:rPr lang="nl-BE" sz="1050" b="1">
                <a:solidFill>
                  <a:schemeClr val="dk1"/>
                </a:solidFill>
                <a:latin typeface="Calibri"/>
                <a:ea typeface="Calibri"/>
                <a:cs typeface="Calibri"/>
                <a:sym typeface="Calibri"/>
              </a:rPr>
              <a:t>use</a:t>
            </a:r>
            <a:endParaRPr/>
          </a:p>
        </p:txBody>
      </p:sp>
      <p:grpSp>
        <p:nvGrpSpPr>
          <p:cNvPr id="291" name="Google Shape;291;p34"/>
          <p:cNvGrpSpPr/>
          <p:nvPr/>
        </p:nvGrpSpPr>
        <p:grpSpPr>
          <a:xfrm>
            <a:off x="2219860" y="2542506"/>
            <a:ext cx="1572720" cy="1506885"/>
            <a:chOff x="-233" y="-46"/>
            <a:chExt cx="1800" cy="1800"/>
          </a:xfrm>
        </p:grpSpPr>
        <p:sp>
          <p:nvSpPr>
            <p:cNvPr id="292" name="Google Shape;292;p34"/>
            <p:cNvSpPr/>
            <p:nvPr/>
          </p:nvSpPr>
          <p:spPr>
            <a:xfrm>
              <a:off x="-233" y="-46"/>
              <a:ext cx="1800" cy="1800"/>
            </a:xfrm>
            <a:prstGeom prst="ellipse">
              <a:avLst/>
            </a:prstGeom>
            <a:solidFill>
              <a:schemeClr val="accent4"/>
            </a:solidFill>
            <a:ln>
              <a:noFill/>
            </a:ln>
          </p:spPr>
          <p:txBody>
            <a:bodyPr spcFirstLastPara="1" wrap="square" lIns="0" tIns="0" rIns="0" bIns="0" anchor="t" anchorCtr="0">
              <a:noAutofit/>
            </a:bodyPr>
            <a:lstStyle/>
            <a:p>
              <a:endParaRPr sz="949">
                <a:solidFill>
                  <a:schemeClr val="dk1"/>
                </a:solidFill>
                <a:latin typeface="Calibri"/>
                <a:ea typeface="Calibri"/>
                <a:cs typeface="Calibri"/>
                <a:sym typeface="Calibri"/>
              </a:endParaRPr>
            </a:p>
          </p:txBody>
        </p:sp>
        <p:sp>
          <p:nvSpPr>
            <p:cNvPr id="293" name="Google Shape;293;p34"/>
            <p:cNvSpPr/>
            <p:nvPr/>
          </p:nvSpPr>
          <p:spPr>
            <a:xfrm>
              <a:off x="31" y="516"/>
              <a:ext cx="1500" cy="900"/>
            </a:xfrm>
            <a:prstGeom prst="rect">
              <a:avLst/>
            </a:prstGeom>
            <a:solidFill>
              <a:schemeClr val="accent4"/>
            </a:solidFill>
            <a:ln>
              <a:noFill/>
            </a:ln>
          </p:spPr>
          <p:txBody>
            <a:bodyPr spcFirstLastPara="1" wrap="square" lIns="0" tIns="0" rIns="30475" bIns="0" anchor="t" anchorCtr="0">
              <a:noAutofit/>
            </a:bodyPr>
            <a:lstStyle/>
            <a:p>
              <a:pPr marL="30137"/>
              <a:r>
                <a:rPr lang="nl-BE" sz="1900">
                  <a:solidFill>
                    <a:srgbClr val="FFFFFF"/>
                  </a:solidFill>
                  <a:latin typeface="Open Sans Light"/>
                  <a:ea typeface="Open Sans Light"/>
                  <a:cs typeface="Open Sans Light"/>
                  <a:sym typeface="Open Sans Light"/>
                </a:rPr>
                <a:t>Corpus Linguistics</a:t>
              </a:r>
              <a:endParaRPr/>
            </a:p>
          </p:txBody>
        </p:sp>
      </p:grpSp>
      <p:sp>
        <p:nvSpPr>
          <p:cNvPr id="294" name="Google Shape;294;p34"/>
          <p:cNvSpPr/>
          <p:nvPr/>
        </p:nvSpPr>
        <p:spPr>
          <a:xfrm>
            <a:off x="2812569" y="3657197"/>
            <a:ext cx="457200" cy="223200"/>
          </a:xfrm>
          <a:prstGeom prst="roundRect">
            <a:avLst>
              <a:gd name="adj" fmla="val 16667"/>
            </a:avLst>
          </a:prstGeom>
          <a:solidFill>
            <a:srgbClr val="FFC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algn="ctr"/>
            <a:r>
              <a:rPr lang="nl-BE" sz="1050" b="1">
                <a:solidFill>
                  <a:schemeClr val="dk1"/>
                </a:solidFill>
                <a:latin typeface="Calibri"/>
                <a:ea typeface="Calibri"/>
                <a:cs typeface="Calibri"/>
                <a:sym typeface="Calibri"/>
              </a:rPr>
              <a:t>use</a:t>
            </a:r>
            <a:endParaRPr/>
          </a:p>
        </p:txBody>
      </p:sp>
      <p:sp>
        <p:nvSpPr>
          <p:cNvPr id="295" name="Google Shape;295;p34"/>
          <p:cNvSpPr/>
          <p:nvPr/>
        </p:nvSpPr>
        <p:spPr>
          <a:xfrm>
            <a:off x="5621987" y="4859716"/>
            <a:ext cx="1431900" cy="861900"/>
          </a:xfrm>
          <a:prstGeom prst="rect">
            <a:avLst/>
          </a:prstGeom>
          <a:noFill/>
          <a:ln>
            <a:noFill/>
          </a:ln>
        </p:spPr>
        <p:txBody>
          <a:bodyPr spcFirstLastPara="1" wrap="square" lIns="91425" tIns="45700" rIns="91425" bIns="45700" anchor="t" anchorCtr="0">
            <a:noAutofit/>
          </a:bodyPr>
          <a:lstStyle/>
          <a:p>
            <a:r>
              <a:rPr lang="nl-BE" sz="1800">
                <a:solidFill>
                  <a:srgbClr val="FFFFFF"/>
                </a:solidFill>
                <a:latin typeface="Open Sans Light"/>
                <a:ea typeface="Open Sans Light"/>
                <a:cs typeface="Open Sans Light"/>
                <a:sym typeface="Open Sans Light"/>
              </a:rPr>
              <a:t>Discourse/</a:t>
            </a:r>
            <a:endParaRPr/>
          </a:p>
          <a:p>
            <a:r>
              <a:rPr lang="nl-BE" sz="1600">
                <a:solidFill>
                  <a:srgbClr val="FFFFFF"/>
                </a:solidFill>
                <a:latin typeface="Open Sans Light"/>
                <a:ea typeface="Open Sans Light"/>
                <a:cs typeface="Open Sans Light"/>
                <a:sym typeface="Open Sans Light"/>
              </a:rPr>
              <a:t>Conversation analysis</a:t>
            </a:r>
            <a:endParaRPr sz="1600">
              <a:solidFill>
                <a:schemeClr val="dk1"/>
              </a:solidFill>
              <a:latin typeface="Calibri"/>
              <a:ea typeface="Calibri"/>
              <a:cs typeface="Calibri"/>
              <a:sym typeface="Calibri"/>
            </a:endParaRPr>
          </a:p>
        </p:txBody>
      </p:sp>
      <p:grpSp>
        <p:nvGrpSpPr>
          <p:cNvPr id="296" name="Google Shape;296;p34"/>
          <p:cNvGrpSpPr/>
          <p:nvPr/>
        </p:nvGrpSpPr>
        <p:grpSpPr>
          <a:xfrm>
            <a:off x="1866567" y="4386690"/>
            <a:ext cx="1900413" cy="1506885"/>
            <a:chOff x="-137" y="222"/>
            <a:chExt cx="2400" cy="1800"/>
          </a:xfrm>
        </p:grpSpPr>
        <p:sp>
          <p:nvSpPr>
            <p:cNvPr id="297" name="Google Shape;297;p34"/>
            <p:cNvSpPr/>
            <p:nvPr/>
          </p:nvSpPr>
          <p:spPr>
            <a:xfrm>
              <a:off x="-137" y="222"/>
              <a:ext cx="2400" cy="18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0" tIns="0" rIns="0" bIns="0" anchor="t" anchorCtr="0">
              <a:noAutofit/>
            </a:bodyPr>
            <a:lstStyle/>
            <a:p>
              <a:endParaRPr sz="949">
                <a:solidFill>
                  <a:schemeClr val="dk1"/>
                </a:solidFill>
                <a:latin typeface="Calibri"/>
                <a:ea typeface="Calibri"/>
                <a:cs typeface="Calibri"/>
                <a:sym typeface="Calibri"/>
              </a:endParaRPr>
            </a:p>
          </p:txBody>
        </p:sp>
        <p:sp>
          <p:nvSpPr>
            <p:cNvPr id="298" name="Google Shape;298;p34"/>
            <p:cNvSpPr/>
            <p:nvPr/>
          </p:nvSpPr>
          <p:spPr>
            <a:xfrm>
              <a:off x="239" y="787"/>
              <a:ext cx="1800" cy="6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0" tIns="0" rIns="30475" bIns="0" anchor="t" anchorCtr="0">
              <a:noAutofit/>
            </a:bodyPr>
            <a:lstStyle/>
            <a:p>
              <a:pPr marL="30137" algn="ctr">
                <a:lnSpc>
                  <a:spcPct val="70000"/>
                </a:lnSpc>
              </a:pPr>
              <a:r>
                <a:rPr lang="nl-BE" sz="1900">
                  <a:solidFill>
                    <a:srgbClr val="FFFFFF"/>
                  </a:solidFill>
                  <a:latin typeface="Open Sans Light"/>
                  <a:ea typeface="Open Sans Light"/>
                  <a:cs typeface="Open Sans Light"/>
                  <a:sym typeface="Open Sans Light"/>
                </a:rPr>
                <a:t>Socio</a:t>
              </a:r>
              <a:endParaRPr/>
            </a:p>
            <a:p>
              <a:pPr marL="30137" algn="ctr">
                <a:lnSpc>
                  <a:spcPct val="70000"/>
                </a:lnSpc>
              </a:pPr>
              <a:r>
                <a:rPr lang="nl-BE" sz="1900">
                  <a:solidFill>
                    <a:srgbClr val="FFFFFF"/>
                  </a:solidFill>
                  <a:latin typeface="Open Sans Light"/>
                  <a:ea typeface="Open Sans Light"/>
                  <a:cs typeface="Open Sans Light"/>
                  <a:sym typeface="Open Sans Light"/>
                </a:rPr>
                <a:t>linguistics </a:t>
              </a:r>
              <a:endParaRPr/>
            </a:p>
          </p:txBody>
        </p:sp>
      </p:grpSp>
      <p:sp>
        <p:nvSpPr>
          <p:cNvPr id="299" name="Google Shape;299;p34"/>
          <p:cNvSpPr/>
          <p:nvPr/>
        </p:nvSpPr>
        <p:spPr>
          <a:xfrm>
            <a:off x="2629329" y="5409672"/>
            <a:ext cx="531000" cy="255900"/>
          </a:xfrm>
          <a:prstGeom prst="roundRect">
            <a:avLst>
              <a:gd name="adj" fmla="val 16667"/>
            </a:avLst>
          </a:prstGeom>
          <a:solidFill>
            <a:srgbClr val="FFC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algn="ctr"/>
            <a:r>
              <a:rPr lang="nl-BE" sz="1050" b="1">
                <a:solidFill>
                  <a:schemeClr val="dk1"/>
                </a:solidFill>
                <a:latin typeface="Calibri"/>
                <a:ea typeface="Calibri"/>
                <a:cs typeface="Calibri"/>
                <a:sym typeface="Calibri"/>
              </a:rPr>
              <a:t>use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5"/>
          <p:cNvSpPr txBox="1">
            <a:spLocks noGrp="1"/>
          </p:cNvSpPr>
          <p:nvPr>
            <p:ph type="title"/>
          </p:nvPr>
        </p:nvSpPr>
        <p:spPr>
          <a:xfrm>
            <a:off x="2152649" y="369390"/>
            <a:ext cx="7886700" cy="1080000"/>
          </a:xfrm>
          <a:prstGeom prst="rect">
            <a:avLst/>
          </a:prstGeom>
          <a:noFill/>
          <a:ln>
            <a:noFill/>
          </a:ln>
        </p:spPr>
        <p:txBody>
          <a:bodyPr spcFirstLastPara="1" wrap="square" lIns="91425" tIns="45700" rIns="91425" bIns="45700" anchor="t" anchorCtr="0">
            <a:noAutofit/>
          </a:bodyPr>
          <a:lstStyle/>
          <a:p>
            <a:pPr>
              <a:buSzPts val="3500"/>
            </a:pPr>
            <a:r>
              <a:rPr lang="nl-BE" sz="3500" dirty="0"/>
              <a:t>Key questions</a:t>
            </a:r>
            <a:r>
              <a:rPr lang="nl-BE" sz="3600" dirty="0">
                <a:solidFill>
                  <a:srgbClr val="3990AC"/>
                </a:solidFill>
              </a:rPr>
              <a:t> So</a:t>
            </a:r>
            <a:r>
              <a:rPr lang="nl-BE" sz="3600" dirty="0">
                <a:solidFill>
                  <a:srgbClr val="F8CE4B"/>
                </a:solidFill>
              </a:rPr>
              <a:t>cio</a:t>
            </a:r>
            <a:r>
              <a:rPr lang="nl-BE" sz="3600" dirty="0">
                <a:solidFill>
                  <a:srgbClr val="EA3E36"/>
                </a:solidFill>
              </a:rPr>
              <a:t>lin</a:t>
            </a:r>
            <a:r>
              <a:rPr lang="nl-BE" sz="3600" dirty="0">
                <a:solidFill>
                  <a:srgbClr val="A7C344"/>
                </a:solidFill>
              </a:rPr>
              <a:t>gui</a:t>
            </a:r>
            <a:r>
              <a:rPr lang="nl-BE" sz="3600" dirty="0">
                <a:solidFill>
                  <a:srgbClr val="7030A0"/>
                </a:solidFill>
              </a:rPr>
              <a:t>sts </a:t>
            </a:r>
            <a:endParaRPr sz="3500" dirty="0"/>
          </a:p>
        </p:txBody>
      </p:sp>
      <p:sp>
        <p:nvSpPr>
          <p:cNvPr id="305" name="Google Shape;305;p35"/>
          <p:cNvSpPr txBox="1">
            <a:spLocks noGrp="1"/>
          </p:cNvSpPr>
          <p:nvPr>
            <p:ph type="body" idx="1"/>
          </p:nvPr>
        </p:nvSpPr>
        <p:spPr>
          <a:xfrm>
            <a:off x="2006150" y="1552775"/>
            <a:ext cx="8515800" cy="4882200"/>
          </a:xfrm>
          <a:prstGeom prst="rect">
            <a:avLst/>
          </a:prstGeom>
          <a:noFill/>
          <a:ln>
            <a:noFill/>
          </a:ln>
        </p:spPr>
        <p:txBody>
          <a:bodyPr spcFirstLastPara="1" wrap="square" lIns="91425" tIns="45700" rIns="91425" bIns="45700" anchor="t" anchorCtr="0">
            <a:noAutofit/>
          </a:bodyPr>
          <a:lstStyle/>
          <a:p>
            <a:pPr marL="228600" indent="-261683">
              <a:lnSpc>
                <a:spcPct val="70000"/>
              </a:lnSpc>
              <a:buClr>
                <a:schemeClr val="lt2"/>
              </a:buClr>
              <a:buSzPts val="2200"/>
            </a:pPr>
            <a:endParaRPr lang="nl-BE" sz="1000" dirty="0"/>
          </a:p>
          <a:p>
            <a:pPr marL="228600" indent="-261683">
              <a:lnSpc>
                <a:spcPct val="70000"/>
              </a:lnSpc>
              <a:buClr>
                <a:schemeClr val="lt2"/>
              </a:buClr>
              <a:buSzPts val="2200"/>
            </a:pPr>
            <a:r>
              <a:rPr lang="nl-BE" sz="2600" dirty="0"/>
              <a:t>How long? How do they take turns?</a:t>
            </a:r>
            <a:endParaRPr sz="2600" dirty="0"/>
          </a:p>
          <a:p>
            <a:pPr marL="536575" lvl="1" indent="-268288">
              <a:lnSpc>
                <a:spcPct val="70000"/>
              </a:lnSpc>
              <a:spcBef>
                <a:spcPts val="1000"/>
              </a:spcBef>
              <a:buClr>
                <a:schemeClr val="lt2"/>
              </a:buClr>
              <a:buSzPts val="2200"/>
            </a:pPr>
            <a:r>
              <a:rPr lang="nl-BE" sz="2600" dirty="0"/>
              <a:t>concepts: overlap/interruption; dialogic repetition; free indirect discourse; polyphonic monologues… )</a:t>
            </a:r>
            <a:r>
              <a:rPr lang="nl-BE" sz="2800" dirty="0"/>
              <a:t> </a:t>
            </a:r>
            <a:endParaRPr sz="2800" dirty="0"/>
          </a:p>
          <a:p>
            <a:pPr marL="0" indent="0">
              <a:lnSpc>
                <a:spcPct val="70000"/>
              </a:lnSpc>
              <a:buClr>
                <a:schemeClr val="lt2"/>
              </a:buClr>
              <a:buSzPts val="1680"/>
              <a:buNone/>
            </a:pPr>
            <a:endParaRPr lang="en-GB" sz="1000" dirty="0"/>
          </a:p>
          <a:p>
            <a:pPr marL="0" indent="0">
              <a:lnSpc>
                <a:spcPct val="70000"/>
              </a:lnSpc>
              <a:buClr>
                <a:schemeClr val="lt2"/>
              </a:buClr>
              <a:buSzPts val="1680"/>
              <a:buNone/>
            </a:pPr>
            <a:endParaRPr lang="en-GB" sz="1000" dirty="0"/>
          </a:p>
          <a:p>
            <a:pPr marL="0" indent="0">
              <a:lnSpc>
                <a:spcPct val="70000"/>
              </a:lnSpc>
              <a:buClr>
                <a:schemeClr val="lt2"/>
              </a:buClr>
              <a:buSzPts val="1680"/>
              <a:buNone/>
            </a:pPr>
            <a:endParaRPr sz="1000" dirty="0"/>
          </a:p>
          <a:p>
            <a:pPr marL="228600" indent="-261683">
              <a:lnSpc>
                <a:spcPct val="70000"/>
              </a:lnSpc>
              <a:buClr>
                <a:schemeClr val="lt2"/>
              </a:buClr>
              <a:buSzPts val="2200"/>
            </a:pPr>
            <a:r>
              <a:rPr lang="nl-BE" sz="2600" dirty="0"/>
              <a:t>What are the topics of the interview, semantics, frequency of words</a:t>
            </a:r>
            <a:endParaRPr sz="2600" dirty="0"/>
          </a:p>
          <a:p>
            <a:pPr marL="228600" indent="-261683">
              <a:lnSpc>
                <a:spcPct val="70000"/>
              </a:lnSpc>
              <a:buClr>
                <a:schemeClr val="lt2"/>
              </a:buClr>
              <a:buSzPts val="2200"/>
            </a:pPr>
            <a:r>
              <a:rPr lang="nl-BE" sz="2600" dirty="0"/>
              <a:t>What are the styles?  What does style tell us about the speakers? </a:t>
            </a:r>
            <a:endParaRPr sz="2600" dirty="0"/>
          </a:p>
          <a:p>
            <a:pPr marL="228600" indent="-261683">
              <a:lnSpc>
                <a:spcPct val="70000"/>
              </a:lnSpc>
              <a:buClr>
                <a:schemeClr val="lt2"/>
              </a:buClr>
              <a:buSzPts val="2200"/>
            </a:pPr>
            <a:r>
              <a:rPr lang="nl-BE" sz="2600" dirty="0"/>
              <a:t>Why do the speakers speak the way they speak?</a:t>
            </a:r>
            <a:endParaRPr sz="2600" dirty="0"/>
          </a:p>
          <a:p>
            <a:pPr marL="228600" indent="-261683">
              <a:lnSpc>
                <a:spcPct val="70000"/>
              </a:lnSpc>
              <a:buClr>
                <a:schemeClr val="lt2"/>
              </a:buClr>
              <a:buSzPts val="2200"/>
            </a:pPr>
            <a:r>
              <a:rPr lang="nl-BE" sz="2600" dirty="0"/>
              <a:t>Why do they change style and when?</a:t>
            </a:r>
            <a:endParaRPr sz="2600" dirty="0"/>
          </a:p>
          <a:p>
            <a:pPr marL="536575" lvl="1" indent="-268288">
              <a:lnSpc>
                <a:spcPct val="70000"/>
              </a:lnSpc>
              <a:spcBef>
                <a:spcPts val="1000"/>
              </a:spcBef>
              <a:buClr>
                <a:schemeClr val="lt2"/>
              </a:buClr>
              <a:buSzPts val="2200"/>
            </a:pPr>
            <a:r>
              <a:rPr lang="nl-BE" sz="2600" dirty="0"/>
              <a:t>(concepts: accommodation, entrainment, linguistic repertoire)</a:t>
            </a:r>
            <a:endParaRPr sz="2600" dirty="0"/>
          </a:p>
          <a:p>
            <a:pPr marL="228600" indent="-121920">
              <a:lnSpc>
                <a:spcPct val="70000"/>
              </a:lnSpc>
              <a:buClr>
                <a:schemeClr val="lt2"/>
              </a:buClr>
              <a:buSzPts val="1680"/>
              <a:buNone/>
            </a:pPr>
            <a:endParaRPr sz="2800" dirty="0"/>
          </a:p>
        </p:txBody>
      </p:sp>
      <p:sp>
        <p:nvSpPr>
          <p:cNvPr id="306" name="Google Shape;306;p35"/>
          <p:cNvSpPr/>
          <p:nvPr/>
        </p:nvSpPr>
        <p:spPr>
          <a:xfrm>
            <a:off x="2006151" y="1183929"/>
            <a:ext cx="4764300" cy="440400"/>
          </a:xfrm>
          <a:prstGeom prst="rect">
            <a:avLst/>
          </a:prstGeom>
          <a:solidFill>
            <a:srgbClr val="92D050"/>
          </a:solidFill>
          <a:ln w="12700" cap="flat" cmpd="sng">
            <a:solidFill>
              <a:srgbClr val="768C28"/>
            </a:solidFill>
            <a:prstDash val="solid"/>
            <a:miter lim="800000"/>
            <a:headEnd type="none" w="sm" len="sm"/>
            <a:tailEnd type="none" w="sm" len="sm"/>
          </a:ln>
        </p:spPr>
        <p:txBody>
          <a:bodyPr spcFirstLastPara="1" wrap="square" lIns="91425" tIns="45700" rIns="91425" bIns="45700" anchor="ctr" anchorCtr="0">
            <a:noAutofit/>
          </a:bodyPr>
          <a:lstStyle/>
          <a:p>
            <a:r>
              <a:rPr lang="nl-BE" sz="2800" dirty="0">
                <a:solidFill>
                  <a:schemeClr val="dk1"/>
                </a:solidFill>
                <a:latin typeface="Calibri"/>
                <a:ea typeface="Calibri"/>
                <a:cs typeface="Calibri"/>
                <a:sym typeface="Calibri"/>
              </a:rPr>
              <a:t>WHO IS SPEAKING ? </a:t>
            </a:r>
            <a:endParaRPr sz="2800" dirty="0"/>
          </a:p>
        </p:txBody>
      </p:sp>
      <p:sp>
        <p:nvSpPr>
          <p:cNvPr id="307" name="Google Shape;307;p35"/>
          <p:cNvSpPr/>
          <p:nvPr/>
        </p:nvSpPr>
        <p:spPr>
          <a:xfrm>
            <a:off x="1940176" y="2961393"/>
            <a:ext cx="4691100" cy="505500"/>
          </a:xfrm>
          <a:prstGeom prst="rect">
            <a:avLst/>
          </a:prstGeom>
          <a:solidFill>
            <a:srgbClr val="92D050"/>
          </a:solidFill>
          <a:ln w="12700" cap="flat" cmpd="sng">
            <a:solidFill>
              <a:srgbClr val="768C28"/>
            </a:solidFill>
            <a:prstDash val="solid"/>
            <a:miter lim="800000"/>
            <a:headEnd type="none" w="sm" len="sm"/>
            <a:tailEnd type="none" w="sm" len="sm"/>
          </a:ln>
        </p:spPr>
        <p:txBody>
          <a:bodyPr spcFirstLastPara="1" wrap="square" lIns="91425" tIns="45700" rIns="91425" bIns="45700" anchor="ctr" anchorCtr="0">
            <a:noAutofit/>
          </a:bodyPr>
          <a:lstStyle/>
          <a:p>
            <a:r>
              <a:rPr lang="nl-BE" sz="2800" dirty="0">
                <a:solidFill>
                  <a:schemeClr val="dk1"/>
                </a:solidFill>
                <a:latin typeface="Calibri"/>
                <a:ea typeface="Calibri"/>
                <a:cs typeface="Calibri"/>
                <a:sym typeface="Calibri"/>
              </a:rPr>
              <a:t>WHAT AND HOW?</a:t>
            </a:r>
            <a:endParaRPr sz="2800"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6"/>
          <p:cNvSpPr txBox="1">
            <a:spLocks noGrp="1"/>
          </p:cNvSpPr>
          <p:nvPr>
            <p:ph type="title"/>
          </p:nvPr>
        </p:nvSpPr>
        <p:spPr>
          <a:xfrm>
            <a:off x="1835700" y="593367"/>
            <a:ext cx="8520600" cy="763500"/>
          </a:xfrm>
          <a:prstGeom prst="rect">
            <a:avLst/>
          </a:prstGeom>
        </p:spPr>
        <p:txBody>
          <a:bodyPr spcFirstLastPara="1" wrap="square" lIns="91425" tIns="45700" rIns="91425" bIns="45700" anchor="t" anchorCtr="0">
            <a:noAutofit/>
          </a:bodyPr>
          <a:lstStyle/>
          <a:p>
            <a:r>
              <a:rPr lang="nl-BE"/>
              <a:t>TOOLS for the jobs</a:t>
            </a:r>
            <a:endParaRPr/>
          </a:p>
        </p:txBody>
      </p:sp>
      <p:sp>
        <p:nvSpPr>
          <p:cNvPr id="314" name="Google Shape;314;p36"/>
          <p:cNvSpPr txBox="1">
            <a:spLocks noGrp="1"/>
          </p:cNvSpPr>
          <p:nvPr>
            <p:ph type="body" idx="1"/>
          </p:nvPr>
        </p:nvSpPr>
        <p:spPr>
          <a:xfrm>
            <a:off x="1835700" y="1536633"/>
            <a:ext cx="8520600" cy="4555200"/>
          </a:xfrm>
          <a:prstGeom prst="rect">
            <a:avLst/>
          </a:prstGeom>
        </p:spPr>
        <p:txBody>
          <a:bodyPr spcFirstLastPara="1" wrap="square" lIns="91425" tIns="45700" rIns="91425" bIns="45700" anchor="t" anchorCtr="0">
            <a:noAutofit/>
          </a:bodyPr>
          <a:lstStyle/>
          <a:p>
            <a:pPr marL="0" indent="0">
              <a:buNone/>
            </a:pPr>
            <a:r>
              <a:rPr lang="nl-BE" sz="3400" b="1">
                <a:solidFill>
                  <a:srgbClr val="6AA84F"/>
                </a:solidFill>
              </a:rPr>
              <a:t>Discover</a:t>
            </a:r>
            <a:endParaRPr sz="3400" b="1">
              <a:solidFill>
                <a:srgbClr val="6AA84F"/>
              </a:solidFill>
            </a:endParaRPr>
          </a:p>
          <a:p>
            <a:pPr marL="0" indent="0">
              <a:buNone/>
            </a:pPr>
            <a:endParaRPr sz="3400" b="1"/>
          </a:p>
          <a:p>
            <a:pPr marL="0" indent="0">
              <a:buNone/>
            </a:pPr>
            <a:r>
              <a:rPr lang="nl-BE" sz="3400" b="1">
                <a:solidFill>
                  <a:srgbClr val="9900FF"/>
                </a:solidFill>
              </a:rPr>
              <a:t>Prepare</a:t>
            </a:r>
            <a:endParaRPr sz="3400" b="1">
              <a:solidFill>
                <a:srgbClr val="9900FF"/>
              </a:solidFill>
            </a:endParaRPr>
          </a:p>
          <a:p>
            <a:pPr marL="0" indent="0">
              <a:buNone/>
            </a:pPr>
            <a:endParaRPr sz="3400" b="1"/>
          </a:p>
          <a:p>
            <a:pPr marL="0" indent="0">
              <a:buNone/>
            </a:pPr>
            <a:r>
              <a:rPr lang="nl-BE" sz="3400" b="1">
                <a:solidFill>
                  <a:srgbClr val="F1C232"/>
                </a:solidFill>
              </a:rPr>
              <a:t>Analyse</a:t>
            </a:r>
            <a:endParaRPr sz="3400" b="1">
              <a:solidFill>
                <a:srgbClr val="F1C232"/>
              </a:solidFill>
            </a:endParaRPr>
          </a:p>
          <a:p>
            <a:pPr marL="0" indent="0">
              <a:buNone/>
            </a:pPr>
            <a:endParaRPr sz="3400" b="1"/>
          </a:p>
          <a:p>
            <a:pPr marL="0" indent="0">
              <a:buNone/>
            </a:pPr>
            <a:r>
              <a:rPr lang="nl-BE" sz="3400" b="1">
                <a:solidFill>
                  <a:srgbClr val="FF00FF"/>
                </a:solidFill>
              </a:rPr>
              <a:t>Report</a:t>
            </a:r>
            <a:endParaRPr sz="3400" b="1">
              <a:solidFill>
                <a:srgbClr val="FF00FF"/>
              </a:solidFill>
            </a:endParaRPr>
          </a:p>
        </p:txBody>
      </p:sp>
      <p:sp>
        <p:nvSpPr>
          <p:cNvPr id="315" name="Google Shape;315;p36"/>
          <p:cNvSpPr txBox="1">
            <a:spLocks noGrp="1"/>
          </p:cNvSpPr>
          <p:nvPr>
            <p:ph type="sldNum" idx="12"/>
          </p:nvPr>
        </p:nvSpPr>
        <p:spPr>
          <a:xfrm>
            <a:off x="9996458" y="6217622"/>
            <a:ext cx="548700" cy="524700"/>
          </a:xfrm>
          <a:prstGeom prst="rect">
            <a:avLst/>
          </a:prstGeom>
        </p:spPr>
        <p:txBody>
          <a:bodyPr spcFirstLastPara="1" wrap="square" lIns="91425" tIns="45700" rIns="0" bIns="45700" anchor="ctr" anchorCtr="0">
            <a:noAutofit/>
          </a:bodyPr>
          <a:lstStyle/>
          <a:p>
            <a:fld id="{00000000-1234-1234-1234-123412341234}" type="slidenum">
              <a:rPr lang="nl-BE"/>
              <a:pPr/>
              <a:t>27</a:t>
            </a:fld>
            <a:endParaRPr/>
          </a:p>
        </p:txBody>
      </p:sp>
      <p:pic>
        <p:nvPicPr>
          <p:cNvPr id="316" name="Google Shape;316;p36"/>
          <p:cNvPicPr preferRelativeResize="0"/>
          <p:nvPr/>
        </p:nvPicPr>
        <p:blipFill>
          <a:blip r:embed="rId3">
            <a:alphaModFix/>
          </a:blip>
          <a:stretch>
            <a:fillRect/>
          </a:stretch>
        </p:blipFill>
        <p:spPr>
          <a:xfrm>
            <a:off x="6096001" y="177951"/>
            <a:ext cx="4592075" cy="65021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7"/>
          <p:cNvSpPr txBox="1">
            <a:spLocks noGrp="1"/>
          </p:cNvSpPr>
          <p:nvPr>
            <p:ph type="title"/>
          </p:nvPr>
        </p:nvSpPr>
        <p:spPr>
          <a:xfrm>
            <a:off x="1835700" y="593367"/>
            <a:ext cx="8520600" cy="763500"/>
          </a:xfrm>
          <a:prstGeom prst="rect">
            <a:avLst/>
          </a:prstGeom>
        </p:spPr>
        <p:txBody>
          <a:bodyPr spcFirstLastPara="1" wrap="square" lIns="91425" tIns="45700" rIns="91425" bIns="45700" anchor="t" anchorCtr="0">
            <a:noAutofit/>
          </a:bodyPr>
          <a:lstStyle/>
          <a:p>
            <a:r>
              <a:rPr lang="nl-BE"/>
              <a:t>Discovery: In depth interview data</a:t>
            </a:r>
            <a:endParaRPr/>
          </a:p>
        </p:txBody>
      </p:sp>
      <p:sp>
        <p:nvSpPr>
          <p:cNvPr id="323" name="Google Shape;323;p37"/>
          <p:cNvSpPr txBox="1">
            <a:spLocks noGrp="1"/>
          </p:cNvSpPr>
          <p:nvPr>
            <p:ph type="body" idx="1"/>
          </p:nvPr>
        </p:nvSpPr>
        <p:spPr>
          <a:xfrm>
            <a:off x="2024550" y="1509658"/>
            <a:ext cx="8520600" cy="4555200"/>
          </a:xfrm>
          <a:prstGeom prst="rect">
            <a:avLst/>
          </a:prstGeom>
        </p:spPr>
        <p:txBody>
          <a:bodyPr spcFirstLastPara="1" wrap="square" lIns="91425" tIns="45700" rIns="91425" bIns="45700" anchor="t" anchorCtr="0">
            <a:noAutofit/>
          </a:bodyPr>
          <a:lstStyle/>
          <a:p>
            <a:pPr indent="-393700">
              <a:buSzPts val="2600"/>
            </a:pPr>
            <a:r>
              <a:rPr lang="nl-BE" sz="2600" dirty="0"/>
              <a:t>Hard to find publicly available FAIR data sources</a:t>
            </a:r>
            <a:endParaRPr sz="2600" dirty="0"/>
          </a:p>
          <a:p>
            <a:pPr indent="0">
              <a:buNone/>
            </a:pPr>
            <a:endParaRPr sz="2600" dirty="0"/>
          </a:p>
          <a:p>
            <a:pPr indent="-393700">
              <a:buSzPts val="2600"/>
            </a:pPr>
            <a:r>
              <a:rPr lang="nl-BE" sz="2600" dirty="0"/>
              <a:t>That are </a:t>
            </a:r>
            <a:r>
              <a:rPr lang="nl-BE" sz="2600" dirty="0">
                <a:solidFill>
                  <a:srgbClr val="9900FF"/>
                </a:solidFill>
              </a:rPr>
              <a:t>Findable</a:t>
            </a:r>
            <a:r>
              <a:rPr lang="nl-BE" sz="2600" dirty="0"/>
              <a:t> /discoverable</a:t>
            </a:r>
            <a:endParaRPr sz="2600" dirty="0"/>
          </a:p>
          <a:p>
            <a:pPr indent="0">
              <a:buNone/>
            </a:pPr>
            <a:endParaRPr sz="2600" dirty="0"/>
          </a:p>
          <a:p>
            <a:pPr indent="-393700">
              <a:buSzPts val="2600"/>
            </a:pPr>
            <a:r>
              <a:rPr lang="nl-BE" sz="2600" dirty="0"/>
              <a:t>Often in</a:t>
            </a:r>
            <a:r>
              <a:rPr lang="nl-BE" sz="2600" dirty="0">
                <a:solidFill>
                  <a:srgbClr val="0000FF"/>
                </a:solidFill>
              </a:rPr>
              <a:t>Accessible</a:t>
            </a:r>
            <a:r>
              <a:rPr lang="nl-BE" sz="2600" dirty="0"/>
              <a:t>: GDPR, consent, copyright</a:t>
            </a:r>
            <a:endParaRPr sz="2600" dirty="0"/>
          </a:p>
          <a:p>
            <a:pPr indent="0">
              <a:buNone/>
            </a:pPr>
            <a:endParaRPr sz="2600" dirty="0"/>
          </a:p>
          <a:p>
            <a:pPr indent="-393700">
              <a:buSzPts val="2600"/>
            </a:pPr>
            <a:r>
              <a:rPr lang="nl-BE" sz="2600" dirty="0"/>
              <a:t>Rarely are they </a:t>
            </a:r>
            <a:r>
              <a:rPr lang="nl-BE" sz="2600" dirty="0">
                <a:solidFill>
                  <a:srgbClr val="CC0000"/>
                </a:solidFill>
              </a:rPr>
              <a:t>Interoperable: </a:t>
            </a:r>
            <a:r>
              <a:rPr lang="nl-BE" sz="2600" dirty="0"/>
              <a:t> formats/metadata</a:t>
            </a:r>
            <a:endParaRPr sz="2600" dirty="0">
              <a:solidFill>
                <a:srgbClr val="CC0000"/>
              </a:solidFill>
            </a:endParaRPr>
          </a:p>
          <a:p>
            <a:pPr indent="0">
              <a:buNone/>
            </a:pPr>
            <a:endParaRPr sz="2600" dirty="0">
              <a:solidFill>
                <a:srgbClr val="38761D"/>
              </a:solidFill>
            </a:endParaRPr>
          </a:p>
          <a:p>
            <a:pPr indent="-393700">
              <a:buSzPts val="2600"/>
            </a:pPr>
            <a:r>
              <a:rPr lang="nl-BE" sz="2600" dirty="0">
                <a:solidFill>
                  <a:srgbClr val="38761D"/>
                </a:solidFill>
              </a:rPr>
              <a:t>Reusable</a:t>
            </a:r>
            <a:r>
              <a:rPr lang="nl-BE" sz="2600" dirty="0"/>
              <a:t>? Some have good provenance information</a:t>
            </a:r>
            <a:endParaRPr sz="2600" dirty="0"/>
          </a:p>
        </p:txBody>
      </p:sp>
      <p:sp>
        <p:nvSpPr>
          <p:cNvPr id="324" name="Google Shape;324;p37"/>
          <p:cNvSpPr txBox="1">
            <a:spLocks noGrp="1"/>
          </p:cNvSpPr>
          <p:nvPr>
            <p:ph type="sldNum" idx="12"/>
          </p:nvPr>
        </p:nvSpPr>
        <p:spPr>
          <a:xfrm>
            <a:off x="9996458" y="6217622"/>
            <a:ext cx="548700" cy="524700"/>
          </a:xfrm>
          <a:prstGeom prst="rect">
            <a:avLst/>
          </a:prstGeom>
        </p:spPr>
        <p:txBody>
          <a:bodyPr spcFirstLastPara="1" wrap="square" lIns="91425" tIns="45700" rIns="0" bIns="45700" anchor="ctr" anchorCtr="0">
            <a:noAutofit/>
          </a:bodyPr>
          <a:lstStyle/>
          <a:p>
            <a:fld id="{00000000-1234-1234-1234-123412341234}" type="slidenum">
              <a:rPr lang="nl-BE"/>
              <a:p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8"/>
          <p:cNvSpPr txBox="1">
            <a:spLocks noGrp="1"/>
          </p:cNvSpPr>
          <p:nvPr>
            <p:ph type="title"/>
          </p:nvPr>
        </p:nvSpPr>
        <p:spPr>
          <a:xfrm>
            <a:off x="1835700" y="593367"/>
            <a:ext cx="8520600" cy="763500"/>
          </a:xfrm>
          <a:prstGeom prst="rect">
            <a:avLst/>
          </a:prstGeom>
        </p:spPr>
        <p:txBody>
          <a:bodyPr spcFirstLastPara="1" wrap="square" lIns="91425" tIns="45700" rIns="91425" bIns="45700" anchor="t" anchorCtr="0">
            <a:noAutofit/>
          </a:bodyPr>
          <a:lstStyle/>
          <a:p>
            <a:r>
              <a:rPr lang="nl-BE"/>
              <a:t>Available qualitative collections </a:t>
            </a:r>
            <a:endParaRPr/>
          </a:p>
        </p:txBody>
      </p:sp>
      <p:sp>
        <p:nvSpPr>
          <p:cNvPr id="331" name="Google Shape;331;p38"/>
          <p:cNvSpPr txBox="1">
            <a:spLocks noGrp="1"/>
          </p:cNvSpPr>
          <p:nvPr>
            <p:ph type="body" idx="1"/>
          </p:nvPr>
        </p:nvSpPr>
        <p:spPr>
          <a:xfrm>
            <a:off x="1835700" y="1536633"/>
            <a:ext cx="8520600" cy="4742227"/>
          </a:xfrm>
          <a:prstGeom prst="rect">
            <a:avLst/>
          </a:prstGeom>
        </p:spPr>
        <p:txBody>
          <a:bodyPr spcFirstLastPara="1" wrap="square" lIns="91425" tIns="45700" rIns="91425" bIns="45700" anchor="t" anchorCtr="0">
            <a:noAutofit/>
          </a:bodyPr>
          <a:lstStyle/>
          <a:p>
            <a:pPr marL="0" indent="0">
              <a:buNone/>
            </a:pPr>
            <a:r>
              <a:rPr lang="nl-BE" sz="2800" dirty="0"/>
              <a:t>CESSDA archives: </a:t>
            </a:r>
            <a:r>
              <a:rPr lang="nl-BE" sz="2800" u="sng" dirty="0">
                <a:solidFill>
                  <a:schemeClr val="hlink"/>
                </a:solidFill>
                <a:latin typeface="Arial"/>
                <a:ea typeface="Arial"/>
                <a:cs typeface="Arial"/>
                <a:sym typeface="Arial"/>
                <a:hlinkClick r:id="rId3"/>
              </a:rPr>
              <a:t>https://www.cessda.eu/</a:t>
            </a:r>
            <a:r>
              <a:rPr lang="nl-BE" sz="2800" dirty="0"/>
              <a:t> </a:t>
            </a:r>
            <a:endParaRPr sz="2800" dirty="0"/>
          </a:p>
          <a:p>
            <a:pPr indent="0">
              <a:buNone/>
            </a:pPr>
            <a:endParaRPr sz="2800" dirty="0"/>
          </a:p>
          <a:p>
            <a:pPr marL="0" indent="0">
              <a:buNone/>
            </a:pPr>
            <a:r>
              <a:rPr lang="nl-BE" sz="2800" dirty="0"/>
              <a:t>From academic research studies</a:t>
            </a:r>
            <a:endParaRPr sz="2800" dirty="0"/>
          </a:p>
          <a:p>
            <a:pPr marL="0" indent="0">
              <a:buNone/>
            </a:pPr>
            <a:r>
              <a:rPr lang="nl-BE" sz="2800" dirty="0"/>
              <a:t>Arising from donations or </a:t>
            </a:r>
            <a:r>
              <a:rPr lang="nl-BE" sz="2800" dirty="0">
                <a:solidFill>
                  <a:srgbClr val="38761D"/>
                </a:solidFill>
              </a:rPr>
              <a:t>Research Data Policy</a:t>
            </a:r>
            <a:endParaRPr sz="2800" dirty="0">
              <a:solidFill>
                <a:srgbClr val="38761D"/>
              </a:solidFill>
            </a:endParaRPr>
          </a:p>
          <a:p>
            <a:pPr indent="-393700">
              <a:buSzPts val="2600"/>
            </a:pPr>
            <a:r>
              <a:rPr lang="nl-BE" sz="2600" dirty="0"/>
              <a:t>UK Data Service - self deposit / curated collections</a:t>
            </a:r>
            <a:endParaRPr sz="2600" dirty="0"/>
          </a:p>
          <a:p>
            <a:pPr indent="-393700">
              <a:spcBef>
                <a:spcPts val="0"/>
              </a:spcBef>
              <a:buSzPts val="2600"/>
            </a:pPr>
            <a:r>
              <a:rPr lang="nl-BE" sz="2600" dirty="0"/>
              <a:t>DANS - self deposit / curated collections</a:t>
            </a:r>
            <a:endParaRPr sz="2600" dirty="0"/>
          </a:p>
          <a:p>
            <a:pPr indent="-393700">
              <a:spcBef>
                <a:spcPts val="0"/>
              </a:spcBef>
              <a:buSzPts val="2600"/>
            </a:pPr>
            <a:r>
              <a:rPr lang="nl-BE" sz="2600" dirty="0"/>
              <a:t>Others</a:t>
            </a:r>
          </a:p>
          <a:p>
            <a:pPr indent="-393700">
              <a:spcBef>
                <a:spcPts val="0"/>
              </a:spcBef>
              <a:buSzPts val="2600"/>
            </a:pPr>
            <a:endParaRPr lang="nl-BE" sz="2600" dirty="0"/>
          </a:p>
          <a:p>
            <a:pPr marL="63500" indent="0">
              <a:spcBef>
                <a:spcPts val="0"/>
              </a:spcBef>
              <a:buSzPts val="2600"/>
              <a:buNone/>
            </a:pPr>
            <a:r>
              <a:rPr lang="nl-BE" sz="2800" dirty="0"/>
              <a:t>From local cultural enterprise</a:t>
            </a:r>
          </a:p>
          <a:p>
            <a:pPr indent="-393700">
              <a:spcBef>
                <a:spcPts val="0"/>
              </a:spcBef>
              <a:buSzPts val="2600"/>
            </a:pPr>
            <a:r>
              <a:rPr lang="nl-BE" sz="2600" dirty="0"/>
              <a:t>Museums and libraries (National Life Story Collection)</a:t>
            </a:r>
          </a:p>
          <a:p>
            <a:pPr indent="-393700">
              <a:spcBef>
                <a:spcPts val="0"/>
              </a:spcBef>
              <a:buSzPts val="2600"/>
            </a:pPr>
            <a:r>
              <a:rPr lang="nl-BE" sz="2600" dirty="0"/>
              <a:t>Local records offices</a:t>
            </a:r>
            <a:endParaRPr sz="2600" dirty="0"/>
          </a:p>
        </p:txBody>
      </p:sp>
      <p:sp>
        <p:nvSpPr>
          <p:cNvPr id="332" name="Google Shape;332;p38"/>
          <p:cNvSpPr txBox="1">
            <a:spLocks noGrp="1"/>
          </p:cNvSpPr>
          <p:nvPr>
            <p:ph type="sldNum" idx="12"/>
          </p:nvPr>
        </p:nvSpPr>
        <p:spPr>
          <a:xfrm>
            <a:off x="9996458" y="6217622"/>
            <a:ext cx="548700" cy="524700"/>
          </a:xfrm>
          <a:prstGeom prst="rect">
            <a:avLst/>
          </a:prstGeom>
        </p:spPr>
        <p:txBody>
          <a:bodyPr spcFirstLastPara="1" wrap="square" lIns="91425" tIns="45700" rIns="0" bIns="45700" anchor="ctr" anchorCtr="0">
            <a:noAutofit/>
          </a:bodyPr>
          <a:lstStyle/>
          <a:p>
            <a:fld id="{00000000-1234-1234-1234-123412341234}" type="slidenum">
              <a:rPr lang="nl-BE"/>
              <a:pPr/>
              <a:t>29</a:t>
            </a:fld>
            <a:endParaRPr/>
          </a:p>
        </p:txBody>
      </p:sp>
      <p:pic>
        <p:nvPicPr>
          <p:cNvPr id="333" name="Google Shape;333;p38"/>
          <p:cNvPicPr preferRelativeResize="0"/>
          <p:nvPr/>
        </p:nvPicPr>
        <p:blipFill>
          <a:blip r:embed="rId4">
            <a:alphaModFix/>
          </a:blip>
          <a:stretch>
            <a:fillRect/>
          </a:stretch>
        </p:blipFill>
        <p:spPr>
          <a:xfrm>
            <a:off x="7801836" y="2164508"/>
            <a:ext cx="2325124" cy="7383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1955909" y="365126"/>
            <a:ext cx="7886700" cy="1080000"/>
          </a:xfrm>
          <a:prstGeom prst="rect">
            <a:avLst/>
          </a:prstGeom>
        </p:spPr>
        <p:txBody>
          <a:bodyPr spcFirstLastPara="1" wrap="square" lIns="91425" tIns="45700" rIns="91425" bIns="45700" anchor="t" anchorCtr="0">
            <a:noAutofit/>
          </a:bodyPr>
          <a:lstStyle/>
          <a:p>
            <a:r>
              <a:rPr lang="nl-BE" dirty="0"/>
              <a:t>Different scholarly approaches </a:t>
            </a:r>
            <a:endParaRPr dirty="0"/>
          </a:p>
        </p:txBody>
      </p:sp>
      <p:sp>
        <p:nvSpPr>
          <p:cNvPr id="78" name="Google Shape;78;p12"/>
          <p:cNvSpPr txBox="1">
            <a:spLocks noGrp="1"/>
          </p:cNvSpPr>
          <p:nvPr>
            <p:ph type="body" idx="1"/>
          </p:nvPr>
        </p:nvSpPr>
        <p:spPr>
          <a:xfrm>
            <a:off x="1991680" y="1152894"/>
            <a:ext cx="7886700" cy="5328000"/>
          </a:xfrm>
          <a:prstGeom prst="rect">
            <a:avLst/>
          </a:prstGeom>
        </p:spPr>
        <p:txBody>
          <a:bodyPr spcFirstLastPara="1" wrap="square" lIns="91425" tIns="45700" rIns="91425" bIns="45700" anchor="t" anchorCtr="0">
            <a:noAutofit/>
          </a:bodyPr>
          <a:lstStyle/>
          <a:p>
            <a:pPr>
              <a:lnSpc>
                <a:spcPct val="100000"/>
              </a:lnSpc>
              <a:spcBef>
                <a:spcPts val="0"/>
              </a:spcBef>
            </a:pPr>
            <a:r>
              <a:rPr lang="nl-BE" sz="2600" dirty="0">
                <a:highlight>
                  <a:schemeClr val="lt1"/>
                </a:highlight>
                <a:latin typeface="Arial"/>
                <a:ea typeface="Arial"/>
                <a:cs typeface="Arial"/>
                <a:sym typeface="Arial"/>
              </a:rPr>
              <a:t>Distinct traditions and differences in analytic practices and use of tools by scholars</a:t>
            </a:r>
            <a:endParaRPr sz="2600" dirty="0">
              <a:highlight>
                <a:schemeClr val="lt1"/>
              </a:highlight>
              <a:latin typeface="Arial"/>
              <a:ea typeface="Arial"/>
              <a:cs typeface="Arial"/>
              <a:sym typeface="Arial"/>
            </a:endParaRPr>
          </a:p>
          <a:p>
            <a:pPr lvl="1" indent="-381000">
              <a:lnSpc>
                <a:spcPct val="100000"/>
              </a:lnSpc>
              <a:spcBef>
                <a:spcPts val="0"/>
              </a:spcBef>
              <a:buSzPts val="2400"/>
            </a:pPr>
            <a:r>
              <a:rPr lang="nl-BE" sz="2600" dirty="0">
                <a:solidFill>
                  <a:schemeClr val="accent1"/>
                </a:solidFill>
                <a:highlight>
                  <a:schemeClr val="lt1"/>
                </a:highlight>
                <a:latin typeface="Arial"/>
                <a:ea typeface="Arial"/>
                <a:cs typeface="Arial"/>
                <a:sym typeface="Arial"/>
              </a:rPr>
              <a:t>Automated Speech Recognition</a:t>
            </a:r>
            <a:endParaRPr sz="2600" dirty="0">
              <a:solidFill>
                <a:schemeClr val="accent1"/>
              </a:solidFill>
              <a:highlight>
                <a:schemeClr val="lt1"/>
              </a:highlight>
              <a:latin typeface="Arial"/>
              <a:ea typeface="Arial"/>
              <a:cs typeface="Arial"/>
              <a:sym typeface="Arial"/>
            </a:endParaRPr>
          </a:p>
          <a:p>
            <a:pPr lvl="1" indent="-381000">
              <a:lnSpc>
                <a:spcPct val="100000"/>
              </a:lnSpc>
              <a:spcBef>
                <a:spcPts val="0"/>
              </a:spcBef>
              <a:buSzPts val="2400"/>
            </a:pPr>
            <a:r>
              <a:rPr lang="nl-BE" sz="2600" dirty="0">
                <a:solidFill>
                  <a:schemeClr val="accent1"/>
                </a:solidFill>
                <a:highlight>
                  <a:schemeClr val="lt1"/>
                </a:highlight>
                <a:latin typeface="Arial"/>
                <a:ea typeface="Arial"/>
                <a:cs typeface="Arial"/>
                <a:sym typeface="Arial"/>
              </a:rPr>
              <a:t>transcription</a:t>
            </a:r>
            <a:endParaRPr sz="2600" dirty="0">
              <a:solidFill>
                <a:schemeClr val="accent1"/>
              </a:solidFill>
              <a:highlight>
                <a:schemeClr val="lt1"/>
              </a:highlight>
              <a:latin typeface="Arial"/>
              <a:ea typeface="Arial"/>
              <a:cs typeface="Arial"/>
              <a:sym typeface="Arial"/>
            </a:endParaRPr>
          </a:p>
          <a:p>
            <a:pPr lvl="1" indent="-381000">
              <a:lnSpc>
                <a:spcPct val="100000"/>
              </a:lnSpc>
              <a:spcBef>
                <a:spcPts val="0"/>
              </a:spcBef>
              <a:buSzPts val="2400"/>
            </a:pPr>
            <a:r>
              <a:rPr lang="nl-BE" sz="2600" dirty="0">
                <a:solidFill>
                  <a:schemeClr val="accent1"/>
                </a:solidFill>
                <a:highlight>
                  <a:schemeClr val="lt1"/>
                </a:highlight>
                <a:latin typeface="Arial"/>
                <a:ea typeface="Arial"/>
                <a:cs typeface="Arial"/>
                <a:sym typeface="Arial"/>
              </a:rPr>
              <a:t>annotation</a:t>
            </a:r>
            <a:endParaRPr sz="2600" dirty="0">
              <a:solidFill>
                <a:schemeClr val="accent1"/>
              </a:solidFill>
              <a:highlight>
                <a:schemeClr val="lt1"/>
              </a:highlight>
              <a:latin typeface="Arial"/>
              <a:ea typeface="Arial"/>
              <a:cs typeface="Arial"/>
              <a:sym typeface="Arial"/>
            </a:endParaRPr>
          </a:p>
          <a:p>
            <a:pPr lvl="1" indent="-381000">
              <a:lnSpc>
                <a:spcPct val="100000"/>
              </a:lnSpc>
              <a:spcBef>
                <a:spcPts val="0"/>
              </a:spcBef>
              <a:buSzPts val="2400"/>
            </a:pPr>
            <a:r>
              <a:rPr lang="nl-BE" sz="2600" dirty="0">
                <a:solidFill>
                  <a:schemeClr val="accent1"/>
                </a:solidFill>
                <a:highlight>
                  <a:schemeClr val="lt1"/>
                </a:highlight>
                <a:latin typeface="Arial"/>
                <a:ea typeface="Arial"/>
                <a:cs typeface="Arial"/>
                <a:sym typeface="Arial"/>
              </a:rPr>
              <a:t>text analysis</a:t>
            </a:r>
            <a:endParaRPr sz="2600" dirty="0">
              <a:solidFill>
                <a:schemeClr val="accent1"/>
              </a:solidFill>
              <a:highlight>
                <a:schemeClr val="lt1"/>
              </a:highlight>
              <a:latin typeface="Arial"/>
              <a:ea typeface="Arial"/>
              <a:cs typeface="Arial"/>
              <a:sym typeface="Arial"/>
            </a:endParaRPr>
          </a:p>
          <a:p>
            <a:pPr lvl="1" indent="-381000">
              <a:lnSpc>
                <a:spcPct val="100000"/>
              </a:lnSpc>
              <a:spcBef>
                <a:spcPts val="0"/>
              </a:spcBef>
              <a:buSzPts val="2400"/>
            </a:pPr>
            <a:r>
              <a:rPr lang="nl-BE" sz="2600" dirty="0">
                <a:solidFill>
                  <a:schemeClr val="accent1"/>
                </a:solidFill>
                <a:highlight>
                  <a:schemeClr val="lt1"/>
                </a:highlight>
                <a:latin typeface="Arial"/>
                <a:ea typeface="Arial"/>
                <a:cs typeface="Arial"/>
                <a:sym typeface="Arial"/>
              </a:rPr>
              <a:t>emotion recognition tools</a:t>
            </a:r>
            <a:r>
              <a:rPr lang="nl-BE" sz="2600" dirty="0">
                <a:highlight>
                  <a:schemeClr val="lt1"/>
                </a:highlight>
                <a:latin typeface="Arial"/>
                <a:ea typeface="Arial"/>
                <a:cs typeface="Arial"/>
                <a:sym typeface="Arial"/>
              </a:rPr>
              <a:t> </a:t>
            </a:r>
            <a:endParaRPr sz="2600" dirty="0">
              <a:highlight>
                <a:schemeClr val="lt1"/>
              </a:highlight>
              <a:latin typeface="Arial"/>
              <a:ea typeface="Arial"/>
              <a:cs typeface="Arial"/>
              <a:sym typeface="Arial"/>
            </a:endParaRPr>
          </a:p>
          <a:p>
            <a:pPr indent="0">
              <a:lnSpc>
                <a:spcPct val="100000"/>
              </a:lnSpc>
              <a:spcBef>
                <a:spcPts val="0"/>
              </a:spcBef>
              <a:buNone/>
            </a:pPr>
            <a:endParaRPr sz="2600" dirty="0">
              <a:highlight>
                <a:schemeClr val="lt1"/>
              </a:highlight>
              <a:latin typeface="Arial"/>
              <a:ea typeface="Arial"/>
              <a:cs typeface="Arial"/>
              <a:sym typeface="Arial"/>
            </a:endParaRPr>
          </a:p>
          <a:p>
            <a:pPr indent="-368300">
              <a:lnSpc>
                <a:spcPct val="100000"/>
              </a:lnSpc>
              <a:spcBef>
                <a:spcPts val="0"/>
              </a:spcBef>
              <a:buSzPts val="2200"/>
            </a:pPr>
            <a:r>
              <a:rPr lang="en-US" sz="2600" dirty="0">
                <a:highlight>
                  <a:srgbClr val="FFFFFF"/>
                </a:highlight>
                <a:latin typeface="Arial"/>
                <a:ea typeface="Arial"/>
                <a:cs typeface="Arial"/>
                <a:sym typeface="Arial"/>
              </a:rPr>
              <a:t>Potential </a:t>
            </a:r>
            <a:r>
              <a:rPr lang="en-US" sz="2600" dirty="0">
                <a:highlight>
                  <a:schemeClr val="lt1"/>
                </a:highlight>
                <a:latin typeface="Arial"/>
                <a:ea typeface="Arial"/>
                <a:cs typeface="Arial"/>
                <a:sym typeface="Arial"/>
              </a:rPr>
              <a:t>for digital humanities scholars, historians and social scientists</a:t>
            </a:r>
            <a:r>
              <a:rPr lang="en-US" sz="2600" dirty="0">
                <a:highlight>
                  <a:schemeClr val="lt1"/>
                </a:highlight>
              </a:rPr>
              <a:t> </a:t>
            </a:r>
            <a:r>
              <a:rPr lang="en-US" sz="2600" dirty="0">
                <a:highlight>
                  <a:srgbClr val="FFFFFF"/>
                </a:highlight>
                <a:latin typeface="Arial"/>
                <a:ea typeface="Arial"/>
                <a:cs typeface="Arial"/>
                <a:sym typeface="Arial"/>
              </a:rPr>
              <a:t>to use speech technology, descriptive and analytical tools for language &amp; linguistic analysis of interview data</a:t>
            </a:r>
            <a:endParaRPr lang="en-US" sz="2600" dirty="0"/>
          </a:p>
        </p:txBody>
      </p:sp>
      <p:sp>
        <p:nvSpPr>
          <p:cNvPr id="79" name="Google Shape;79;p12"/>
          <p:cNvSpPr txBox="1">
            <a:spLocks noGrp="1"/>
          </p:cNvSpPr>
          <p:nvPr>
            <p:ph type="sldNum" idx="12"/>
          </p:nvPr>
        </p:nvSpPr>
        <p:spPr>
          <a:xfrm>
            <a:off x="7981950" y="6573187"/>
            <a:ext cx="2057400" cy="269700"/>
          </a:xfrm>
          <a:prstGeom prst="rect">
            <a:avLst/>
          </a:prstGeom>
        </p:spPr>
        <p:txBody>
          <a:bodyPr spcFirstLastPara="1" wrap="square" lIns="91425" tIns="45700" rIns="0" bIns="45700" anchor="ctr" anchorCtr="0">
            <a:noAutofit/>
          </a:bodyPr>
          <a:lstStyle/>
          <a:p>
            <a:fld id="{00000000-1234-1234-1234-123412341234}" type="slidenum">
              <a:rPr lang="nl-BE"/>
              <a:pP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9"/>
          <p:cNvSpPr txBox="1">
            <a:spLocks noGrp="1"/>
          </p:cNvSpPr>
          <p:nvPr>
            <p:ph type="ftr" idx="11"/>
          </p:nvPr>
        </p:nvSpPr>
        <p:spPr>
          <a:xfrm>
            <a:off x="2152650" y="6573187"/>
            <a:ext cx="5486400" cy="269700"/>
          </a:xfrm>
          <a:prstGeom prst="rect">
            <a:avLst/>
          </a:prstGeom>
          <a:noFill/>
          <a:ln>
            <a:noFill/>
          </a:ln>
        </p:spPr>
        <p:txBody>
          <a:bodyPr spcFirstLastPara="1" wrap="square" lIns="0" tIns="45700" rIns="91425" bIns="45700" anchor="ctr" anchorCtr="0">
            <a:noAutofit/>
          </a:bodyPr>
          <a:lstStyle/>
          <a:p>
            <a:r>
              <a:rPr lang="nl-BE"/>
              <a:t>CLARIN</a:t>
            </a:r>
            <a:endParaRPr/>
          </a:p>
        </p:txBody>
      </p:sp>
      <p:sp>
        <p:nvSpPr>
          <p:cNvPr id="339" name="Google Shape;339;p39"/>
          <p:cNvSpPr txBox="1">
            <a:spLocks noGrp="1"/>
          </p:cNvSpPr>
          <p:nvPr>
            <p:ph type="sldNum" idx="12"/>
          </p:nvPr>
        </p:nvSpPr>
        <p:spPr>
          <a:xfrm>
            <a:off x="7981950" y="6573187"/>
            <a:ext cx="2057400" cy="269700"/>
          </a:xfrm>
          <a:prstGeom prst="rect">
            <a:avLst/>
          </a:prstGeom>
          <a:noFill/>
          <a:ln>
            <a:noFill/>
          </a:ln>
        </p:spPr>
        <p:txBody>
          <a:bodyPr spcFirstLastPara="1" wrap="square" lIns="91425" tIns="45700" rIns="0" bIns="45700" anchor="ctr" anchorCtr="0">
            <a:noAutofit/>
          </a:bodyPr>
          <a:lstStyle/>
          <a:p>
            <a:fld id="{00000000-1234-1234-1234-123412341234}" type="slidenum">
              <a:rPr lang="nl-BE"/>
              <a:pPr/>
              <a:t>30</a:t>
            </a:fld>
            <a:endParaRPr/>
          </a:p>
        </p:txBody>
      </p:sp>
      <p:sp>
        <p:nvSpPr>
          <p:cNvPr id="340" name="Google Shape;340;p39"/>
          <p:cNvSpPr txBox="1"/>
          <p:nvPr/>
        </p:nvSpPr>
        <p:spPr>
          <a:xfrm>
            <a:off x="1743450" y="5916588"/>
            <a:ext cx="8295900" cy="495300"/>
          </a:xfrm>
          <a:prstGeom prst="rect">
            <a:avLst/>
          </a:prstGeom>
          <a:noFill/>
          <a:ln>
            <a:noFill/>
          </a:ln>
        </p:spPr>
        <p:txBody>
          <a:bodyPr spcFirstLastPara="1" wrap="square" lIns="91425" tIns="45700" rIns="91425" bIns="45700" anchor="t" anchorCtr="0">
            <a:noAutofit/>
          </a:bodyPr>
          <a:lstStyle/>
          <a:p>
            <a:pPr>
              <a:lnSpc>
                <a:spcPct val="90000"/>
              </a:lnSpc>
              <a:buClr>
                <a:srgbClr val="FF0000"/>
              </a:buClr>
              <a:buSzPts val="3500"/>
            </a:pPr>
            <a:r>
              <a:rPr lang="nl-BE" sz="2200" b="1">
                <a:solidFill>
                  <a:srgbClr val="CC0000"/>
                </a:solidFill>
                <a:latin typeface="Calibri"/>
                <a:ea typeface="Calibri"/>
                <a:cs typeface="Calibri"/>
                <a:sym typeface="Calibri"/>
              </a:rPr>
              <a:t>Thanks to Silvana di Gregorio for slide input</a:t>
            </a:r>
            <a:endParaRPr sz="2200" b="1">
              <a:solidFill>
                <a:srgbClr val="CC0000"/>
              </a:solidFill>
              <a:latin typeface="Calibri"/>
              <a:ea typeface="Calibri"/>
              <a:cs typeface="Calibri"/>
              <a:sym typeface="Calibri"/>
            </a:endParaRPr>
          </a:p>
        </p:txBody>
      </p:sp>
      <p:pic>
        <p:nvPicPr>
          <p:cNvPr id="341" name="Google Shape;341;p39"/>
          <p:cNvPicPr preferRelativeResize="0"/>
          <p:nvPr/>
        </p:nvPicPr>
        <p:blipFill rotWithShape="1">
          <a:blip r:embed="rId3">
            <a:alphaModFix/>
          </a:blip>
          <a:srcRect/>
          <a:stretch/>
        </p:blipFill>
        <p:spPr>
          <a:xfrm rot="1852762">
            <a:off x="9038026" y="286247"/>
            <a:ext cx="1525515" cy="1484671"/>
          </a:xfrm>
          <a:prstGeom prst="rect">
            <a:avLst/>
          </a:prstGeom>
          <a:noFill/>
          <a:ln>
            <a:noFill/>
          </a:ln>
        </p:spPr>
      </p:pic>
      <p:sp>
        <p:nvSpPr>
          <p:cNvPr id="342" name="Google Shape;342;p39"/>
          <p:cNvSpPr txBox="1"/>
          <p:nvPr/>
        </p:nvSpPr>
        <p:spPr>
          <a:xfrm>
            <a:off x="1955075" y="488575"/>
            <a:ext cx="8295900" cy="1080000"/>
          </a:xfrm>
          <a:prstGeom prst="rect">
            <a:avLst/>
          </a:prstGeom>
          <a:noFill/>
          <a:ln>
            <a:noFill/>
          </a:ln>
        </p:spPr>
        <p:txBody>
          <a:bodyPr spcFirstLastPara="1" wrap="square" lIns="91425" tIns="45700" rIns="91425" bIns="45700" anchor="t" anchorCtr="0">
            <a:noAutofit/>
          </a:bodyPr>
          <a:lstStyle/>
          <a:p>
            <a:pPr>
              <a:lnSpc>
                <a:spcPct val="90000"/>
              </a:lnSpc>
              <a:buClr>
                <a:srgbClr val="FF0000"/>
              </a:buClr>
              <a:buSzPts val="3500"/>
            </a:pPr>
            <a:r>
              <a:rPr lang="nl-BE" sz="3500" b="1">
                <a:solidFill>
                  <a:srgbClr val="CC0000"/>
                </a:solidFill>
                <a:latin typeface="Calibri"/>
                <a:ea typeface="Calibri"/>
                <a:cs typeface="Calibri"/>
                <a:sym typeface="Calibri"/>
              </a:rPr>
              <a:t>How NVivo supports analysis</a:t>
            </a:r>
            <a:endParaRPr sz="3500" b="1">
              <a:solidFill>
                <a:srgbClr val="CC0000"/>
              </a:solidFill>
              <a:latin typeface="Calibri"/>
              <a:ea typeface="Calibri"/>
              <a:cs typeface="Calibri"/>
              <a:sym typeface="Calibri"/>
            </a:endParaRPr>
          </a:p>
        </p:txBody>
      </p:sp>
      <p:pic>
        <p:nvPicPr>
          <p:cNvPr id="343" name="Google Shape;343;p39"/>
          <p:cNvPicPr preferRelativeResize="0"/>
          <p:nvPr/>
        </p:nvPicPr>
        <p:blipFill rotWithShape="1">
          <a:blip r:embed="rId4">
            <a:alphaModFix/>
          </a:blip>
          <a:srcRect/>
          <a:stretch/>
        </p:blipFill>
        <p:spPr>
          <a:xfrm>
            <a:off x="3956182" y="1347121"/>
            <a:ext cx="4390903" cy="4408190"/>
          </a:xfrm>
          <a:prstGeom prst="rect">
            <a:avLst/>
          </a:prstGeom>
          <a:noFill/>
          <a:ln>
            <a:noFill/>
          </a:ln>
        </p:spPr>
      </p:pic>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1"/>
          <p:cNvSpPr txBox="1">
            <a:spLocks noGrp="1"/>
          </p:cNvSpPr>
          <p:nvPr>
            <p:ph type="ftr" idx="11"/>
          </p:nvPr>
        </p:nvSpPr>
        <p:spPr>
          <a:xfrm>
            <a:off x="2152650" y="6573187"/>
            <a:ext cx="5486400" cy="269700"/>
          </a:xfrm>
          <a:prstGeom prst="rect">
            <a:avLst/>
          </a:prstGeom>
          <a:noFill/>
          <a:ln>
            <a:noFill/>
          </a:ln>
        </p:spPr>
        <p:txBody>
          <a:bodyPr spcFirstLastPara="1" wrap="square" lIns="0" tIns="45700" rIns="91425" bIns="45700" anchor="ctr" anchorCtr="0">
            <a:noAutofit/>
          </a:bodyPr>
          <a:lstStyle/>
          <a:p>
            <a:r>
              <a:rPr lang="nl-BE"/>
              <a:t>CLARIN</a:t>
            </a:r>
            <a:endParaRPr/>
          </a:p>
        </p:txBody>
      </p:sp>
      <p:sp>
        <p:nvSpPr>
          <p:cNvPr id="358" name="Google Shape;358;p41"/>
          <p:cNvSpPr txBox="1">
            <a:spLocks noGrp="1"/>
          </p:cNvSpPr>
          <p:nvPr>
            <p:ph type="sldNum" idx="12"/>
          </p:nvPr>
        </p:nvSpPr>
        <p:spPr>
          <a:xfrm>
            <a:off x="7981950" y="6573187"/>
            <a:ext cx="2057400" cy="269700"/>
          </a:xfrm>
          <a:prstGeom prst="rect">
            <a:avLst/>
          </a:prstGeom>
          <a:noFill/>
          <a:ln>
            <a:noFill/>
          </a:ln>
        </p:spPr>
        <p:txBody>
          <a:bodyPr spcFirstLastPara="1" wrap="square" lIns="91425" tIns="45700" rIns="0" bIns="45700" anchor="ctr" anchorCtr="0">
            <a:noAutofit/>
          </a:bodyPr>
          <a:lstStyle/>
          <a:p>
            <a:fld id="{00000000-1234-1234-1234-123412341234}" type="slidenum">
              <a:rPr lang="nl-BE"/>
              <a:pPr/>
              <a:t>31</a:t>
            </a:fld>
            <a:endParaRPr/>
          </a:p>
        </p:txBody>
      </p:sp>
      <p:pic>
        <p:nvPicPr>
          <p:cNvPr id="359" name="Google Shape;359;p41"/>
          <p:cNvPicPr preferRelativeResize="0"/>
          <p:nvPr/>
        </p:nvPicPr>
        <p:blipFill rotWithShape="1">
          <a:blip r:embed="rId3">
            <a:alphaModFix/>
          </a:blip>
          <a:srcRect/>
          <a:stretch/>
        </p:blipFill>
        <p:spPr>
          <a:xfrm rot="1852762">
            <a:off x="9038026" y="286247"/>
            <a:ext cx="1525515" cy="1484671"/>
          </a:xfrm>
          <a:prstGeom prst="rect">
            <a:avLst/>
          </a:prstGeom>
          <a:noFill/>
          <a:ln>
            <a:noFill/>
          </a:ln>
        </p:spPr>
      </p:pic>
      <p:sp>
        <p:nvSpPr>
          <p:cNvPr id="360" name="Google Shape;360;p41"/>
          <p:cNvSpPr txBox="1"/>
          <p:nvPr/>
        </p:nvSpPr>
        <p:spPr>
          <a:xfrm>
            <a:off x="2152650" y="365126"/>
            <a:ext cx="7886700" cy="1080000"/>
          </a:xfrm>
          <a:prstGeom prst="rect">
            <a:avLst/>
          </a:prstGeom>
          <a:noFill/>
          <a:ln>
            <a:noFill/>
          </a:ln>
        </p:spPr>
        <p:txBody>
          <a:bodyPr spcFirstLastPara="1" wrap="square" lIns="91425" tIns="45700" rIns="91425" bIns="45700" anchor="t" anchorCtr="0">
            <a:noAutofit/>
          </a:bodyPr>
          <a:lstStyle/>
          <a:p>
            <a:pPr>
              <a:lnSpc>
                <a:spcPct val="90000"/>
              </a:lnSpc>
              <a:buClr>
                <a:srgbClr val="FF0000"/>
              </a:buClr>
              <a:buSzPts val="3500"/>
            </a:pPr>
            <a:r>
              <a:rPr lang="nl-BE" sz="3500" b="1">
                <a:solidFill>
                  <a:srgbClr val="CC0000"/>
                </a:solidFill>
                <a:latin typeface="Calibri"/>
                <a:ea typeface="Calibri"/>
                <a:cs typeface="Calibri"/>
                <a:sym typeface="Calibri"/>
              </a:rPr>
              <a:t>NVivo Structure</a:t>
            </a:r>
            <a:endParaRPr sz="3500" b="1">
              <a:solidFill>
                <a:srgbClr val="CC0000"/>
              </a:solidFill>
              <a:latin typeface="Calibri"/>
              <a:ea typeface="Calibri"/>
              <a:cs typeface="Calibri"/>
              <a:sym typeface="Calibri"/>
            </a:endParaRPr>
          </a:p>
        </p:txBody>
      </p:sp>
      <p:pic>
        <p:nvPicPr>
          <p:cNvPr id="361" name="Google Shape;361;p41"/>
          <p:cNvPicPr preferRelativeResize="0"/>
          <p:nvPr/>
        </p:nvPicPr>
        <p:blipFill rotWithShape="1">
          <a:blip r:embed="rId4">
            <a:alphaModFix/>
          </a:blip>
          <a:srcRect/>
          <a:stretch/>
        </p:blipFill>
        <p:spPr>
          <a:xfrm>
            <a:off x="2614323" y="1455483"/>
            <a:ext cx="6639895" cy="5026597"/>
          </a:xfrm>
          <a:prstGeom prst="rect">
            <a:avLst/>
          </a:prstGeom>
          <a:solidFill>
            <a:srgbClr val="33CCCC"/>
          </a:solidFill>
          <a:ln>
            <a:noFill/>
          </a:ln>
        </p:spPr>
      </p:pic>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0"/>
          <p:cNvSpPr txBox="1">
            <a:spLocks noGrp="1"/>
          </p:cNvSpPr>
          <p:nvPr>
            <p:ph type="ftr" idx="11"/>
          </p:nvPr>
        </p:nvSpPr>
        <p:spPr>
          <a:xfrm>
            <a:off x="2152650" y="6573187"/>
            <a:ext cx="5486400" cy="269700"/>
          </a:xfrm>
          <a:prstGeom prst="rect">
            <a:avLst/>
          </a:prstGeom>
          <a:noFill/>
          <a:ln>
            <a:noFill/>
          </a:ln>
        </p:spPr>
        <p:txBody>
          <a:bodyPr spcFirstLastPara="1" wrap="square" lIns="0" tIns="45700" rIns="91425" bIns="45700" anchor="ctr" anchorCtr="0">
            <a:noAutofit/>
          </a:bodyPr>
          <a:lstStyle/>
          <a:p>
            <a:r>
              <a:rPr lang="nl-BE"/>
              <a:t>CLARIN</a:t>
            </a:r>
            <a:endParaRPr/>
          </a:p>
        </p:txBody>
      </p:sp>
      <p:sp>
        <p:nvSpPr>
          <p:cNvPr id="349" name="Google Shape;349;p40"/>
          <p:cNvSpPr txBox="1">
            <a:spLocks noGrp="1"/>
          </p:cNvSpPr>
          <p:nvPr>
            <p:ph type="sldNum" idx="12"/>
          </p:nvPr>
        </p:nvSpPr>
        <p:spPr>
          <a:xfrm>
            <a:off x="7981950" y="6573187"/>
            <a:ext cx="2057400" cy="269700"/>
          </a:xfrm>
          <a:prstGeom prst="rect">
            <a:avLst/>
          </a:prstGeom>
          <a:noFill/>
          <a:ln>
            <a:noFill/>
          </a:ln>
        </p:spPr>
        <p:txBody>
          <a:bodyPr spcFirstLastPara="1" wrap="square" lIns="91425" tIns="45700" rIns="0" bIns="45700" anchor="ctr" anchorCtr="0">
            <a:noAutofit/>
          </a:bodyPr>
          <a:lstStyle/>
          <a:p>
            <a:fld id="{00000000-1234-1234-1234-123412341234}" type="slidenum">
              <a:rPr lang="nl-BE"/>
              <a:pPr/>
              <a:t>32</a:t>
            </a:fld>
            <a:endParaRPr/>
          </a:p>
        </p:txBody>
      </p:sp>
      <p:pic>
        <p:nvPicPr>
          <p:cNvPr id="350" name="Google Shape;350;p40"/>
          <p:cNvPicPr preferRelativeResize="0"/>
          <p:nvPr/>
        </p:nvPicPr>
        <p:blipFill rotWithShape="1">
          <a:blip r:embed="rId3">
            <a:alphaModFix/>
          </a:blip>
          <a:srcRect/>
          <a:stretch/>
        </p:blipFill>
        <p:spPr>
          <a:xfrm rot="1852762">
            <a:off x="9038026" y="286247"/>
            <a:ext cx="1525515" cy="1484671"/>
          </a:xfrm>
          <a:prstGeom prst="rect">
            <a:avLst/>
          </a:prstGeom>
          <a:noFill/>
          <a:ln>
            <a:noFill/>
          </a:ln>
        </p:spPr>
      </p:pic>
      <p:sp>
        <p:nvSpPr>
          <p:cNvPr id="351" name="Google Shape;351;p40"/>
          <p:cNvSpPr txBox="1"/>
          <p:nvPr/>
        </p:nvSpPr>
        <p:spPr>
          <a:xfrm>
            <a:off x="2152650" y="365126"/>
            <a:ext cx="7886700" cy="1080000"/>
          </a:xfrm>
          <a:prstGeom prst="rect">
            <a:avLst/>
          </a:prstGeom>
          <a:noFill/>
          <a:ln>
            <a:noFill/>
          </a:ln>
        </p:spPr>
        <p:txBody>
          <a:bodyPr spcFirstLastPara="1" wrap="square" lIns="91425" tIns="45700" rIns="91425" bIns="45700" anchor="t" anchorCtr="0">
            <a:noAutofit/>
          </a:bodyPr>
          <a:lstStyle/>
          <a:p>
            <a:pPr>
              <a:lnSpc>
                <a:spcPct val="90000"/>
              </a:lnSpc>
              <a:buClr>
                <a:srgbClr val="FF0000"/>
              </a:buClr>
              <a:buSzPts val="3500"/>
            </a:pPr>
            <a:r>
              <a:rPr lang="nl-BE" sz="3500" b="1">
                <a:solidFill>
                  <a:srgbClr val="CC0000"/>
                </a:solidFill>
                <a:latin typeface="Calibri"/>
                <a:ea typeface="Calibri"/>
                <a:cs typeface="Calibri"/>
                <a:sym typeface="Calibri"/>
              </a:rPr>
              <a:t>The NVivo Workspace - Windows</a:t>
            </a:r>
            <a:endParaRPr sz="3500" b="1">
              <a:solidFill>
                <a:srgbClr val="CC0000"/>
              </a:solidFill>
              <a:latin typeface="Calibri"/>
              <a:ea typeface="Calibri"/>
              <a:cs typeface="Calibri"/>
              <a:sym typeface="Calibri"/>
            </a:endParaRPr>
          </a:p>
        </p:txBody>
      </p:sp>
      <p:pic>
        <p:nvPicPr>
          <p:cNvPr id="352" name="Google Shape;352;p40"/>
          <p:cNvPicPr preferRelativeResize="0"/>
          <p:nvPr/>
        </p:nvPicPr>
        <p:blipFill rotWithShape="1">
          <a:blip r:embed="rId4">
            <a:alphaModFix/>
          </a:blip>
          <a:srcRect/>
          <a:stretch/>
        </p:blipFill>
        <p:spPr>
          <a:xfrm>
            <a:off x="2085958" y="1810252"/>
            <a:ext cx="7665056" cy="4536156"/>
          </a:xfrm>
          <a:prstGeom prst="rect">
            <a:avLst/>
          </a:prstGeom>
          <a:noFill/>
          <a:ln>
            <a:noFill/>
          </a:ln>
        </p:spPr>
      </p:pic>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2"/>
          <p:cNvSpPr txBox="1">
            <a:spLocks noGrp="1"/>
          </p:cNvSpPr>
          <p:nvPr>
            <p:ph type="ftr" idx="11"/>
          </p:nvPr>
        </p:nvSpPr>
        <p:spPr>
          <a:xfrm>
            <a:off x="2152650" y="6573187"/>
            <a:ext cx="5486400" cy="269700"/>
          </a:xfrm>
          <a:prstGeom prst="rect">
            <a:avLst/>
          </a:prstGeom>
          <a:noFill/>
          <a:ln>
            <a:noFill/>
          </a:ln>
        </p:spPr>
        <p:txBody>
          <a:bodyPr spcFirstLastPara="1" wrap="square" lIns="0" tIns="45700" rIns="91425" bIns="45700" anchor="ctr" anchorCtr="0">
            <a:noAutofit/>
          </a:bodyPr>
          <a:lstStyle/>
          <a:p>
            <a:r>
              <a:rPr lang="nl-BE"/>
              <a:t>CLARIN</a:t>
            </a:r>
            <a:endParaRPr/>
          </a:p>
        </p:txBody>
      </p:sp>
      <p:sp>
        <p:nvSpPr>
          <p:cNvPr id="367" name="Google Shape;367;p42"/>
          <p:cNvSpPr txBox="1">
            <a:spLocks noGrp="1"/>
          </p:cNvSpPr>
          <p:nvPr>
            <p:ph type="sldNum" idx="12"/>
          </p:nvPr>
        </p:nvSpPr>
        <p:spPr>
          <a:xfrm>
            <a:off x="7981950" y="6573187"/>
            <a:ext cx="2057400" cy="269700"/>
          </a:xfrm>
          <a:prstGeom prst="rect">
            <a:avLst/>
          </a:prstGeom>
          <a:noFill/>
          <a:ln>
            <a:noFill/>
          </a:ln>
        </p:spPr>
        <p:txBody>
          <a:bodyPr spcFirstLastPara="1" wrap="square" lIns="91425" tIns="45700" rIns="0" bIns="45700" anchor="ctr" anchorCtr="0">
            <a:noAutofit/>
          </a:bodyPr>
          <a:lstStyle/>
          <a:p>
            <a:fld id="{00000000-1234-1234-1234-123412341234}" type="slidenum">
              <a:rPr lang="nl-BE"/>
              <a:pPr/>
              <a:t>33</a:t>
            </a:fld>
            <a:endParaRPr/>
          </a:p>
        </p:txBody>
      </p:sp>
      <p:pic>
        <p:nvPicPr>
          <p:cNvPr id="368" name="Google Shape;368;p42"/>
          <p:cNvPicPr preferRelativeResize="0"/>
          <p:nvPr/>
        </p:nvPicPr>
        <p:blipFill rotWithShape="1">
          <a:blip r:embed="rId3">
            <a:alphaModFix/>
          </a:blip>
          <a:srcRect/>
          <a:stretch/>
        </p:blipFill>
        <p:spPr>
          <a:xfrm rot="1852762">
            <a:off x="9038026" y="286247"/>
            <a:ext cx="1525515" cy="1484671"/>
          </a:xfrm>
          <a:prstGeom prst="rect">
            <a:avLst/>
          </a:prstGeom>
          <a:noFill/>
          <a:ln>
            <a:noFill/>
          </a:ln>
        </p:spPr>
      </p:pic>
      <p:sp>
        <p:nvSpPr>
          <p:cNvPr id="369" name="Google Shape;369;p42"/>
          <p:cNvSpPr txBox="1"/>
          <p:nvPr/>
        </p:nvSpPr>
        <p:spPr>
          <a:xfrm>
            <a:off x="2152650" y="352996"/>
            <a:ext cx="7886700" cy="1080000"/>
          </a:xfrm>
          <a:prstGeom prst="rect">
            <a:avLst/>
          </a:prstGeom>
          <a:noFill/>
          <a:ln>
            <a:noFill/>
          </a:ln>
        </p:spPr>
        <p:txBody>
          <a:bodyPr spcFirstLastPara="1" wrap="square" lIns="91425" tIns="45700" rIns="91425" bIns="45700" anchor="t" anchorCtr="0">
            <a:noAutofit/>
          </a:bodyPr>
          <a:lstStyle/>
          <a:p>
            <a:pPr>
              <a:lnSpc>
                <a:spcPct val="90000"/>
              </a:lnSpc>
              <a:buClr>
                <a:srgbClr val="FF0000"/>
              </a:buClr>
              <a:buSzPts val="3500"/>
            </a:pPr>
            <a:r>
              <a:rPr lang="nl-BE" sz="3500" b="1">
                <a:solidFill>
                  <a:srgbClr val="CC0000"/>
                </a:solidFill>
                <a:latin typeface="Calibri"/>
                <a:ea typeface="Calibri"/>
                <a:cs typeface="Calibri"/>
                <a:sym typeface="Calibri"/>
              </a:rPr>
              <a:t>NVivo Analysis Tools</a:t>
            </a:r>
            <a:endParaRPr sz="3500" b="1">
              <a:solidFill>
                <a:srgbClr val="CC0000"/>
              </a:solidFill>
              <a:latin typeface="Calibri"/>
              <a:ea typeface="Calibri"/>
              <a:cs typeface="Calibri"/>
              <a:sym typeface="Calibri"/>
            </a:endParaRPr>
          </a:p>
        </p:txBody>
      </p:sp>
      <p:pic>
        <p:nvPicPr>
          <p:cNvPr id="370" name="Google Shape;370;p42"/>
          <p:cNvPicPr preferRelativeResize="0"/>
          <p:nvPr/>
        </p:nvPicPr>
        <p:blipFill rotWithShape="1">
          <a:blip r:embed="rId4">
            <a:alphaModFix/>
          </a:blip>
          <a:srcRect/>
          <a:stretch/>
        </p:blipFill>
        <p:spPr>
          <a:xfrm>
            <a:off x="4922993" y="1979514"/>
            <a:ext cx="1150652" cy="1053192"/>
          </a:xfrm>
          <a:prstGeom prst="rect">
            <a:avLst/>
          </a:prstGeom>
          <a:noFill/>
          <a:ln>
            <a:noFill/>
          </a:ln>
        </p:spPr>
      </p:pic>
      <p:pic>
        <p:nvPicPr>
          <p:cNvPr id="371" name="Google Shape;371;p42"/>
          <p:cNvPicPr preferRelativeResize="0"/>
          <p:nvPr/>
        </p:nvPicPr>
        <p:blipFill rotWithShape="1">
          <a:blip r:embed="rId5">
            <a:alphaModFix/>
          </a:blip>
          <a:srcRect/>
          <a:stretch/>
        </p:blipFill>
        <p:spPr>
          <a:xfrm>
            <a:off x="6398465" y="2007819"/>
            <a:ext cx="1885546" cy="1015954"/>
          </a:xfrm>
          <a:prstGeom prst="rect">
            <a:avLst/>
          </a:prstGeom>
          <a:noFill/>
          <a:ln>
            <a:noFill/>
          </a:ln>
        </p:spPr>
      </p:pic>
      <p:pic>
        <p:nvPicPr>
          <p:cNvPr id="372" name="Google Shape;372;p42"/>
          <p:cNvPicPr preferRelativeResize="0"/>
          <p:nvPr/>
        </p:nvPicPr>
        <p:blipFill rotWithShape="1">
          <a:blip r:embed="rId6">
            <a:alphaModFix/>
          </a:blip>
          <a:srcRect/>
          <a:stretch/>
        </p:blipFill>
        <p:spPr>
          <a:xfrm>
            <a:off x="8608830" y="1999495"/>
            <a:ext cx="1441485" cy="1167172"/>
          </a:xfrm>
          <a:prstGeom prst="rect">
            <a:avLst/>
          </a:prstGeom>
          <a:noFill/>
          <a:ln>
            <a:noFill/>
          </a:ln>
        </p:spPr>
      </p:pic>
      <p:sp>
        <p:nvSpPr>
          <p:cNvPr id="373" name="Google Shape;373;p42"/>
          <p:cNvSpPr txBox="1"/>
          <p:nvPr/>
        </p:nvSpPr>
        <p:spPr>
          <a:xfrm>
            <a:off x="6021297" y="1518733"/>
            <a:ext cx="2697300" cy="276900"/>
          </a:xfrm>
          <a:prstGeom prst="rect">
            <a:avLst/>
          </a:prstGeom>
          <a:noFill/>
          <a:ln>
            <a:noFill/>
          </a:ln>
        </p:spPr>
        <p:txBody>
          <a:bodyPr spcFirstLastPara="1" wrap="square" lIns="91425" tIns="45700" rIns="91425" bIns="45700" anchor="t" anchorCtr="0">
            <a:noAutofit/>
          </a:bodyPr>
          <a:lstStyle/>
          <a:p>
            <a:r>
              <a:rPr lang="nl-BE" sz="1200" b="1"/>
              <a:t>Basic corpus linguistic tools</a:t>
            </a:r>
            <a:endParaRPr/>
          </a:p>
        </p:txBody>
      </p:sp>
      <p:sp>
        <p:nvSpPr>
          <p:cNvPr id="374" name="Google Shape;374;p42"/>
          <p:cNvSpPr txBox="1"/>
          <p:nvPr/>
        </p:nvSpPr>
        <p:spPr>
          <a:xfrm>
            <a:off x="4880831" y="3109222"/>
            <a:ext cx="1089300" cy="461700"/>
          </a:xfrm>
          <a:prstGeom prst="rect">
            <a:avLst/>
          </a:prstGeom>
          <a:noFill/>
          <a:ln>
            <a:noFill/>
          </a:ln>
        </p:spPr>
        <p:txBody>
          <a:bodyPr spcFirstLastPara="1" wrap="square" lIns="91425" tIns="45700" rIns="91425" bIns="45700" anchor="t" anchorCtr="0">
            <a:noAutofit/>
          </a:bodyPr>
          <a:lstStyle/>
          <a:p>
            <a:r>
              <a:rPr lang="nl-BE" sz="1200" b="1"/>
              <a:t>Word frequency</a:t>
            </a:r>
            <a:endParaRPr/>
          </a:p>
        </p:txBody>
      </p:sp>
      <p:sp>
        <p:nvSpPr>
          <p:cNvPr id="375" name="Google Shape;375;p42"/>
          <p:cNvSpPr txBox="1"/>
          <p:nvPr/>
        </p:nvSpPr>
        <p:spPr>
          <a:xfrm>
            <a:off x="6552965" y="3187318"/>
            <a:ext cx="1531800" cy="276900"/>
          </a:xfrm>
          <a:prstGeom prst="rect">
            <a:avLst/>
          </a:prstGeom>
          <a:noFill/>
          <a:ln>
            <a:noFill/>
          </a:ln>
        </p:spPr>
        <p:txBody>
          <a:bodyPr spcFirstLastPara="1" wrap="square" lIns="91425" tIns="45700" rIns="91425" bIns="45700" anchor="t" anchorCtr="0">
            <a:noAutofit/>
          </a:bodyPr>
          <a:lstStyle/>
          <a:p>
            <a:r>
              <a:rPr lang="nl-BE" sz="1200" b="1"/>
              <a:t>Word tree - </a:t>
            </a:r>
            <a:r>
              <a:rPr lang="nl-BE" sz="1200" b="1">
                <a:solidFill>
                  <a:schemeClr val="dk1"/>
                </a:solidFill>
              </a:rPr>
              <a:t>KWIC</a:t>
            </a:r>
            <a:endParaRPr/>
          </a:p>
        </p:txBody>
      </p:sp>
      <p:sp>
        <p:nvSpPr>
          <p:cNvPr id="376" name="Google Shape;376;p42"/>
          <p:cNvSpPr/>
          <p:nvPr/>
        </p:nvSpPr>
        <p:spPr>
          <a:xfrm>
            <a:off x="1813082" y="2251788"/>
            <a:ext cx="731100" cy="720900"/>
          </a:xfrm>
          <a:prstGeom prst="roundRect">
            <a:avLst>
              <a:gd name="adj" fmla="val 16667"/>
            </a:avLst>
          </a:prstGeom>
          <a:solidFill>
            <a:srgbClr val="33CCCC"/>
          </a:solidFill>
          <a:ln w="25400" cap="flat" cmpd="sng">
            <a:solidFill>
              <a:srgbClr val="768C28"/>
            </a:solidFill>
            <a:prstDash val="solid"/>
            <a:round/>
            <a:headEnd type="none" w="sm" len="sm"/>
            <a:tailEnd type="none" w="sm" len="sm"/>
          </a:ln>
        </p:spPr>
        <p:txBody>
          <a:bodyPr spcFirstLastPara="1" wrap="square" lIns="91425" tIns="45700" rIns="91425" bIns="45700" anchor="ctr" anchorCtr="0">
            <a:noAutofit/>
          </a:bodyPr>
          <a:lstStyle/>
          <a:p>
            <a:pPr algn="ctr"/>
            <a:r>
              <a:rPr lang="nl-BE" sz="788" b="1">
                <a:solidFill>
                  <a:schemeClr val="dk1"/>
                </a:solidFill>
              </a:rPr>
              <a:t>Coding with stripes (within datum)</a:t>
            </a:r>
            <a:r>
              <a:rPr lang="nl-BE" sz="1050">
                <a:solidFill>
                  <a:schemeClr val="lt1"/>
                </a:solidFill>
              </a:rPr>
              <a:t>	</a:t>
            </a:r>
            <a:endParaRPr/>
          </a:p>
        </p:txBody>
      </p:sp>
      <p:sp>
        <p:nvSpPr>
          <p:cNvPr id="377" name="Google Shape;377;p42"/>
          <p:cNvSpPr/>
          <p:nvPr/>
        </p:nvSpPr>
        <p:spPr>
          <a:xfrm>
            <a:off x="2683704" y="2271952"/>
            <a:ext cx="787200" cy="711900"/>
          </a:xfrm>
          <a:prstGeom prst="roundRect">
            <a:avLst>
              <a:gd name="adj" fmla="val 16667"/>
            </a:avLst>
          </a:prstGeom>
          <a:solidFill>
            <a:srgbClr val="33CCCC"/>
          </a:solidFill>
          <a:ln w="25400" cap="flat" cmpd="sng">
            <a:solidFill>
              <a:srgbClr val="768C28"/>
            </a:solidFill>
            <a:prstDash val="solid"/>
            <a:round/>
            <a:headEnd type="none" w="sm" len="sm"/>
            <a:tailEnd type="none" w="sm" len="sm"/>
          </a:ln>
        </p:spPr>
        <p:txBody>
          <a:bodyPr spcFirstLastPara="1" wrap="square" lIns="91425" tIns="45700" rIns="91425" bIns="45700" anchor="ctr" anchorCtr="0">
            <a:noAutofit/>
          </a:bodyPr>
          <a:lstStyle/>
          <a:p>
            <a:pPr algn="ctr"/>
            <a:r>
              <a:rPr lang="nl-BE" sz="1050" b="1">
                <a:solidFill>
                  <a:schemeClr val="dk1"/>
                </a:solidFill>
              </a:rPr>
              <a:t>Code retrieval (across data)</a:t>
            </a:r>
            <a:endParaRPr/>
          </a:p>
        </p:txBody>
      </p:sp>
      <p:sp>
        <p:nvSpPr>
          <p:cNvPr id="378" name="Google Shape;378;p42"/>
          <p:cNvSpPr/>
          <p:nvPr/>
        </p:nvSpPr>
        <p:spPr>
          <a:xfrm>
            <a:off x="3544552" y="2271952"/>
            <a:ext cx="909300" cy="684900"/>
          </a:xfrm>
          <a:prstGeom prst="roundRect">
            <a:avLst>
              <a:gd name="adj" fmla="val 16667"/>
            </a:avLst>
          </a:prstGeom>
          <a:solidFill>
            <a:srgbClr val="33CCCC"/>
          </a:solidFill>
          <a:ln w="25400" cap="flat" cmpd="sng">
            <a:solidFill>
              <a:srgbClr val="768C28"/>
            </a:solidFill>
            <a:prstDash val="solid"/>
            <a:round/>
            <a:headEnd type="none" w="sm" len="sm"/>
            <a:tailEnd type="none" w="sm" len="sm"/>
          </a:ln>
        </p:spPr>
        <p:txBody>
          <a:bodyPr spcFirstLastPara="1" wrap="square" lIns="91425" tIns="45700" rIns="91425" bIns="45700" anchor="ctr" anchorCtr="0">
            <a:noAutofit/>
          </a:bodyPr>
          <a:lstStyle/>
          <a:p>
            <a:pPr algn="ctr"/>
            <a:r>
              <a:rPr lang="nl-BE" sz="1050" b="1">
                <a:solidFill>
                  <a:schemeClr val="dk1"/>
                </a:solidFill>
              </a:rPr>
              <a:t>Catalogue system</a:t>
            </a:r>
            <a:endParaRPr/>
          </a:p>
        </p:txBody>
      </p:sp>
      <p:sp>
        <p:nvSpPr>
          <p:cNvPr id="379" name="Google Shape;379;p42"/>
          <p:cNvSpPr/>
          <p:nvPr/>
        </p:nvSpPr>
        <p:spPr>
          <a:xfrm>
            <a:off x="2263498" y="3122272"/>
            <a:ext cx="668700" cy="541200"/>
          </a:xfrm>
          <a:prstGeom prst="roundRect">
            <a:avLst>
              <a:gd name="adj" fmla="val 16667"/>
            </a:avLst>
          </a:prstGeom>
          <a:solidFill>
            <a:srgbClr val="33CCCC"/>
          </a:solidFill>
          <a:ln w="25400" cap="flat" cmpd="sng">
            <a:solidFill>
              <a:srgbClr val="768C28"/>
            </a:solidFill>
            <a:prstDash val="solid"/>
            <a:round/>
            <a:headEnd type="none" w="sm" len="sm"/>
            <a:tailEnd type="none" w="sm" len="sm"/>
          </a:ln>
        </p:spPr>
        <p:txBody>
          <a:bodyPr spcFirstLastPara="1" wrap="square" lIns="91425" tIns="45700" rIns="91425" bIns="45700" anchor="ctr" anchorCtr="0">
            <a:noAutofit/>
          </a:bodyPr>
          <a:lstStyle/>
          <a:p>
            <a:pPr algn="ctr"/>
            <a:r>
              <a:rPr lang="nl-BE" sz="1050" b="1">
                <a:solidFill>
                  <a:schemeClr val="dk1"/>
                </a:solidFill>
              </a:rPr>
              <a:t>Text search</a:t>
            </a:r>
            <a:endParaRPr/>
          </a:p>
        </p:txBody>
      </p:sp>
      <p:sp>
        <p:nvSpPr>
          <p:cNvPr id="380" name="Google Shape;380;p42"/>
          <p:cNvSpPr/>
          <p:nvPr/>
        </p:nvSpPr>
        <p:spPr>
          <a:xfrm>
            <a:off x="3167646" y="3131556"/>
            <a:ext cx="668700" cy="516000"/>
          </a:xfrm>
          <a:prstGeom prst="roundRect">
            <a:avLst>
              <a:gd name="adj" fmla="val 16667"/>
            </a:avLst>
          </a:prstGeom>
          <a:solidFill>
            <a:srgbClr val="33CCCC"/>
          </a:solidFill>
          <a:ln w="25400" cap="flat" cmpd="sng">
            <a:solidFill>
              <a:srgbClr val="768C28"/>
            </a:solidFill>
            <a:prstDash val="solid"/>
            <a:round/>
            <a:headEnd type="none" w="sm" len="sm"/>
            <a:tailEnd type="none" w="sm" len="sm"/>
          </a:ln>
        </p:spPr>
        <p:txBody>
          <a:bodyPr spcFirstLastPara="1" wrap="square" lIns="91425" tIns="45700" rIns="91425" bIns="45700" anchor="ctr" anchorCtr="0">
            <a:noAutofit/>
          </a:bodyPr>
          <a:lstStyle/>
          <a:p>
            <a:pPr algn="ctr"/>
            <a:r>
              <a:rPr lang="nl-BE" sz="1050" b="1">
                <a:solidFill>
                  <a:schemeClr val="dk1"/>
                </a:solidFill>
              </a:rPr>
              <a:t>Query coding</a:t>
            </a:r>
            <a:endParaRPr/>
          </a:p>
        </p:txBody>
      </p:sp>
      <p:sp>
        <p:nvSpPr>
          <p:cNvPr id="381" name="Google Shape;381;p42"/>
          <p:cNvSpPr/>
          <p:nvPr/>
        </p:nvSpPr>
        <p:spPr>
          <a:xfrm>
            <a:off x="2152650" y="3774528"/>
            <a:ext cx="779700" cy="442800"/>
          </a:xfrm>
          <a:prstGeom prst="roundRect">
            <a:avLst>
              <a:gd name="adj" fmla="val 16667"/>
            </a:avLst>
          </a:prstGeom>
          <a:solidFill>
            <a:srgbClr val="33CCCC"/>
          </a:solidFill>
          <a:ln w="25400" cap="flat" cmpd="sng">
            <a:solidFill>
              <a:srgbClr val="768C28"/>
            </a:solidFill>
            <a:prstDash val="solid"/>
            <a:round/>
            <a:headEnd type="none" w="sm" len="sm"/>
            <a:tailEnd type="none" w="sm" len="sm"/>
          </a:ln>
        </p:spPr>
        <p:txBody>
          <a:bodyPr spcFirstLastPara="1" wrap="square" lIns="91425" tIns="45700" rIns="91425" bIns="45700" anchor="ctr" anchorCtr="0">
            <a:noAutofit/>
          </a:bodyPr>
          <a:lstStyle/>
          <a:p>
            <a:pPr algn="ctr"/>
            <a:r>
              <a:rPr lang="nl-BE" sz="1050" b="1">
                <a:solidFill>
                  <a:schemeClr val="dk1"/>
                </a:solidFill>
              </a:rPr>
              <a:t>Cases</a:t>
            </a:r>
            <a:endParaRPr/>
          </a:p>
        </p:txBody>
      </p:sp>
      <p:sp>
        <p:nvSpPr>
          <p:cNvPr id="382" name="Google Shape;382;p42"/>
          <p:cNvSpPr/>
          <p:nvPr/>
        </p:nvSpPr>
        <p:spPr>
          <a:xfrm>
            <a:off x="3167646" y="3783628"/>
            <a:ext cx="843000" cy="433800"/>
          </a:xfrm>
          <a:prstGeom prst="roundRect">
            <a:avLst>
              <a:gd name="adj" fmla="val 16667"/>
            </a:avLst>
          </a:prstGeom>
          <a:solidFill>
            <a:srgbClr val="33CCCC"/>
          </a:solidFill>
          <a:ln w="25400" cap="flat" cmpd="sng">
            <a:solidFill>
              <a:srgbClr val="768C28"/>
            </a:solidFill>
            <a:prstDash val="solid"/>
            <a:round/>
            <a:headEnd type="none" w="sm" len="sm"/>
            <a:tailEnd type="none" w="sm" len="sm"/>
          </a:ln>
        </p:spPr>
        <p:txBody>
          <a:bodyPr spcFirstLastPara="1" wrap="square" lIns="91425" tIns="45700" rIns="91425" bIns="45700" anchor="ctr" anchorCtr="0">
            <a:noAutofit/>
          </a:bodyPr>
          <a:lstStyle/>
          <a:p>
            <a:pPr algn="ctr"/>
            <a:r>
              <a:rPr lang="nl-BE" sz="1050" b="1">
                <a:solidFill>
                  <a:schemeClr val="dk1"/>
                </a:solidFill>
              </a:rPr>
              <a:t>Variables</a:t>
            </a:r>
            <a:endParaRPr/>
          </a:p>
        </p:txBody>
      </p:sp>
      <p:sp>
        <p:nvSpPr>
          <p:cNvPr id="383" name="Google Shape;383;p42"/>
          <p:cNvSpPr/>
          <p:nvPr/>
        </p:nvSpPr>
        <p:spPr>
          <a:xfrm>
            <a:off x="2733468" y="4316551"/>
            <a:ext cx="737400" cy="516000"/>
          </a:xfrm>
          <a:prstGeom prst="roundRect">
            <a:avLst>
              <a:gd name="adj" fmla="val 16667"/>
            </a:avLst>
          </a:prstGeom>
          <a:solidFill>
            <a:srgbClr val="33CCCC"/>
          </a:solidFill>
          <a:ln w="25400" cap="flat" cmpd="sng">
            <a:solidFill>
              <a:srgbClr val="768C28"/>
            </a:solidFill>
            <a:prstDash val="solid"/>
            <a:round/>
            <a:headEnd type="none" w="sm" len="sm"/>
            <a:tailEnd type="none" w="sm" len="sm"/>
          </a:ln>
        </p:spPr>
        <p:txBody>
          <a:bodyPr spcFirstLastPara="1" wrap="square" lIns="91425" tIns="45700" rIns="91425" bIns="45700" anchor="ctr" anchorCtr="0">
            <a:noAutofit/>
          </a:bodyPr>
          <a:lstStyle/>
          <a:p>
            <a:pPr algn="ctr"/>
            <a:r>
              <a:rPr lang="nl-BE" sz="1050" b="1">
                <a:solidFill>
                  <a:schemeClr val="dk1"/>
                </a:solidFill>
              </a:rPr>
              <a:t>Models/  maps</a:t>
            </a:r>
            <a:endParaRPr/>
          </a:p>
        </p:txBody>
      </p:sp>
      <p:sp>
        <p:nvSpPr>
          <p:cNvPr id="384" name="Google Shape;384;p42"/>
          <p:cNvSpPr/>
          <p:nvPr/>
        </p:nvSpPr>
        <p:spPr>
          <a:xfrm>
            <a:off x="1651858" y="4970955"/>
            <a:ext cx="1028700" cy="512100"/>
          </a:xfrm>
          <a:prstGeom prst="roundRect">
            <a:avLst>
              <a:gd name="adj" fmla="val 16667"/>
            </a:avLst>
          </a:prstGeom>
          <a:solidFill>
            <a:srgbClr val="33CCCC"/>
          </a:solidFill>
          <a:ln w="25400" cap="flat" cmpd="sng">
            <a:solidFill>
              <a:srgbClr val="768C28"/>
            </a:solidFill>
            <a:prstDash val="solid"/>
            <a:round/>
            <a:headEnd type="none" w="sm" len="sm"/>
            <a:tailEnd type="none" w="sm" len="sm"/>
          </a:ln>
        </p:spPr>
        <p:txBody>
          <a:bodyPr spcFirstLastPara="1" wrap="square" lIns="91425" tIns="45700" rIns="91425" bIns="45700" anchor="ctr" anchorCtr="0">
            <a:noAutofit/>
          </a:bodyPr>
          <a:lstStyle/>
          <a:p>
            <a:pPr algn="ctr"/>
            <a:r>
              <a:rPr lang="nl-BE" sz="1050" b="1">
                <a:solidFill>
                  <a:schemeClr val="dk1"/>
                </a:solidFill>
              </a:rPr>
              <a:t>Comparison diagram</a:t>
            </a:r>
            <a:endParaRPr/>
          </a:p>
        </p:txBody>
      </p:sp>
      <p:sp>
        <p:nvSpPr>
          <p:cNvPr id="385" name="Google Shape;385;p42"/>
          <p:cNvSpPr/>
          <p:nvPr/>
        </p:nvSpPr>
        <p:spPr>
          <a:xfrm>
            <a:off x="2733468" y="4970954"/>
            <a:ext cx="972900" cy="512100"/>
          </a:xfrm>
          <a:prstGeom prst="roundRect">
            <a:avLst>
              <a:gd name="adj" fmla="val 16667"/>
            </a:avLst>
          </a:prstGeom>
          <a:solidFill>
            <a:srgbClr val="33CCCC"/>
          </a:solidFill>
          <a:ln w="25400" cap="flat" cmpd="sng">
            <a:solidFill>
              <a:srgbClr val="768C28"/>
            </a:solidFill>
            <a:prstDash val="solid"/>
            <a:round/>
            <a:headEnd type="none" w="sm" len="sm"/>
            <a:tailEnd type="none" w="sm" len="sm"/>
          </a:ln>
        </p:spPr>
        <p:txBody>
          <a:bodyPr spcFirstLastPara="1" wrap="square" lIns="91425" tIns="45700" rIns="91425" bIns="45700" anchor="ctr" anchorCtr="0">
            <a:noAutofit/>
          </a:bodyPr>
          <a:lstStyle/>
          <a:p>
            <a:pPr algn="ctr"/>
            <a:r>
              <a:rPr lang="nl-BE" sz="1050" b="1">
                <a:solidFill>
                  <a:schemeClr val="dk1"/>
                </a:solidFill>
              </a:rPr>
              <a:t>Sociogram</a:t>
            </a:r>
            <a:endParaRPr sz="1050" b="1">
              <a:solidFill>
                <a:schemeClr val="dk1"/>
              </a:solidFill>
            </a:endParaRPr>
          </a:p>
        </p:txBody>
      </p:sp>
      <p:sp>
        <p:nvSpPr>
          <p:cNvPr id="386" name="Google Shape;386;p42"/>
          <p:cNvSpPr/>
          <p:nvPr/>
        </p:nvSpPr>
        <p:spPr>
          <a:xfrm>
            <a:off x="3801308" y="4982579"/>
            <a:ext cx="822300" cy="489000"/>
          </a:xfrm>
          <a:prstGeom prst="roundRect">
            <a:avLst>
              <a:gd name="adj" fmla="val 16667"/>
            </a:avLst>
          </a:prstGeom>
          <a:solidFill>
            <a:srgbClr val="33CCCC"/>
          </a:solidFill>
          <a:ln w="25400" cap="flat" cmpd="sng">
            <a:solidFill>
              <a:srgbClr val="768C28"/>
            </a:solidFill>
            <a:prstDash val="solid"/>
            <a:round/>
            <a:headEnd type="none" w="sm" len="sm"/>
            <a:tailEnd type="none" w="sm" len="sm"/>
          </a:ln>
        </p:spPr>
        <p:txBody>
          <a:bodyPr spcFirstLastPara="1" wrap="square" lIns="91425" tIns="45700" rIns="91425" bIns="45700" anchor="ctr" anchorCtr="0">
            <a:noAutofit/>
          </a:bodyPr>
          <a:lstStyle/>
          <a:p>
            <a:pPr algn="ctr"/>
            <a:r>
              <a:rPr lang="nl-BE" sz="1050" b="1">
                <a:solidFill>
                  <a:schemeClr val="dk1"/>
                </a:solidFill>
              </a:rPr>
              <a:t>Explore diagram</a:t>
            </a:r>
            <a:endParaRPr/>
          </a:p>
        </p:txBody>
      </p:sp>
      <p:sp>
        <p:nvSpPr>
          <p:cNvPr id="387" name="Google Shape;387;p42"/>
          <p:cNvSpPr txBox="1"/>
          <p:nvPr/>
        </p:nvSpPr>
        <p:spPr>
          <a:xfrm>
            <a:off x="2139554" y="1429842"/>
            <a:ext cx="2160900" cy="461700"/>
          </a:xfrm>
          <a:prstGeom prst="rect">
            <a:avLst/>
          </a:prstGeom>
          <a:noFill/>
          <a:ln>
            <a:noFill/>
          </a:ln>
        </p:spPr>
        <p:txBody>
          <a:bodyPr spcFirstLastPara="1" wrap="square" lIns="91425" tIns="45700" rIns="91425" bIns="45700" anchor="t" anchorCtr="0">
            <a:noAutofit/>
          </a:bodyPr>
          <a:lstStyle/>
          <a:p>
            <a:r>
              <a:rPr lang="nl-BE" sz="1200" b="1"/>
              <a:t>Translation of social science manual methods</a:t>
            </a:r>
            <a:endParaRPr/>
          </a:p>
        </p:txBody>
      </p:sp>
      <p:sp>
        <p:nvSpPr>
          <p:cNvPr id="388" name="Google Shape;388;p42"/>
          <p:cNvSpPr/>
          <p:nvPr/>
        </p:nvSpPr>
        <p:spPr>
          <a:xfrm>
            <a:off x="6501668" y="4025470"/>
            <a:ext cx="1046400" cy="693000"/>
          </a:xfrm>
          <a:prstGeom prst="roundRect">
            <a:avLst>
              <a:gd name="adj" fmla="val 16667"/>
            </a:avLst>
          </a:prstGeom>
          <a:solidFill>
            <a:srgbClr val="33CCCC"/>
          </a:solidFill>
          <a:ln w="25400" cap="flat" cmpd="sng">
            <a:solidFill>
              <a:srgbClr val="768C28"/>
            </a:solidFill>
            <a:prstDash val="solid"/>
            <a:round/>
            <a:headEnd type="none" w="sm" len="sm"/>
            <a:tailEnd type="none" w="sm" len="sm"/>
          </a:ln>
        </p:spPr>
        <p:txBody>
          <a:bodyPr spcFirstLastPara="1" wrap="square" lIns="91425" tIns="45700" rIns="91425" bIns="45700" anchor="ctr" anchorCtr="0">
            <a:noAutofit/>
          </a:bodyPr>
          <a:lstStyle/>
          <a:p>
            <a:pPr algn="ctr"/>
            <a:r>
              <a:rPr lang="nl-BE" sz="1050" b="1">
                <a:solidFill>
                  <a:schemeClr val="dk1"/>
                </a:solidFill>
              </a:rPr>
              <a:t>Machine Learning autocoding</a:t>
            </a:r>
            <a:endParaRPr sz="1050" b="1">
              <a:solidFill>
                <a:schemeClr val="dk1"/>
              </a:solidFill>
            </a:endParaRPr>
          </a:p>
        </p:txBody>
      </p:sp>
      <p:sp>
        <p:nvSpPr>
          <p:cNvPr id="389" name="Google Shape;389;p42"/>
          <p:cNvSpPr/>
          <p:nvPr/>
        </p:nvSpPr>
        <p:spPr>
          <a:xfrm>
            <a:off x="5661639" y="4885537"/>
            <a:ext cx="1046400" cy="693000"/>
          </a:xfrm>
          <a:prstGeom prst="roundRect">
            <a:avLst>
              <a:gd name="adj" fmla="val 16667"/>
            </a:avLst>
          </a:prstGeom>
          <a:solidFill>
            <a:srgbClr val="33CCCC"/>
          </a:solidFill>
          <a:ln w="25400" cap="flat" cmpd="sng">
            <a:solidFill>
              <a:srgbClr val="768C28"/>
            </a:solidFill>
            <a:prstDash val="solid"/>
            <a:round/>
            <a:headEnd type="none" w="sm" len="sm"/>
            <a:tailEnd type="none" w="sm" len="sm"/>
          </a:ln>
        </p:spPr>
        <p:txBody>
          <a:bodyPr spcFirstLastPara="1" wrap="square" lIns="91425" tIns="45700" rIns="91425" bIns="45700" anchor="ctr" anchorCtr="0">
            <a:noAutofit/>
          </a:bodyPr>
          <a:lstStyle/>
          <a:p>
            <a:pPr algn="ctr"/>
            <a:r>
              <a:rPr lang="nl-BE" sz="1050" b="1">
                <a:solidFill>
                  <a:schemeClr val="dk1"/>
                </a:solidFill>
              </a:rPr>
              <a:t>Autocoding by theme</a:t>
            </a:r>
            <a:endParaRPr/>
          </a:p>
        </p:txBody>
      </p:sp>
      <p:sp>
        <p:nvSpPr>
          <p:cNvPr id="390" name="Google Shape;390;p42"/>
          <p:cNvSpPr/>
          <p:nvPr/>
        </p:nvSpPr>
        <p:spPr>
          <a:xfrm>
            <a:off x="7458762" y="4885537"/>
            <a:ext cx="1046400" cy="693000"/>
          </a:xfrm>
          <a:prstGeom prst="roundRect">
            <a:avLst>
              <a:gd name="adj" fmla="val 16667"/>
            </a:avLst>
          </a:prstGeom>
          <a:solidFill>
            <a:srgbClr val="33CCCC"/>
          </a:solidFill>
          <a:ln w="25400" cap="flat" cmpd="sng">
            <a:solidFill>
              <a:srgbClr val="768C28"/>
            </a:solidFill>
            <a:prstDash val="solid"/>
            <a:round/>
            <a:headEnd type="none" w="sm" len="sm"/>
            <a:tailEnd type="none" w="sm" len="sm"/>
          </a:ln>
        </p:spPr>
        <p:txBody>
          <a:bodyPr spcFirstLastPara="1" wrap="square" lIns="91425" tIns="45700" rIns="91425" bIns="45700" anchor="ctr" anchorCtr="0">
            <a:noAutofit/>
          </a:bodyPr>
          <a:lstStyle/>
          <a:p>
            <a:pPr algn="ctr"/>
            <a:r>
              <a:rPr lang="nl-BE" sz="1050" b="1">
                <a:solidFill>
                  <a:schemeClr val="dk1"/>
                </a:solidFill>
              </a:rPr>
              <a:t>Autocoding by sentiment</a:t>
            </a:r>
            <a:endParaRPr/>
          </a:p>
        </p:txBody>
      </p:sp>
      <p:sp>
        <p:nvSpPr>
          <p:cNvPr id="391" name="Google Shape;391;p42"/>
          <p:cNvSpPr txBox="1"/>
          <p:nvPr/>
        </p:nvSpPr>
        <p:spPr>
          <a:xfrm>
            <a:off x="6184827" y="3700141"/>
            <a:ext cx="2138100" cy="276900"/>
          </a:xfrm>
          <a:prstGeom prst="rect">
            <a:avLst/>
          </a:prstGeom>
          <a:noFill/>
          <a:ln>
            <a:noFill/>
          </a:ln>
        </p:spPr>
        <p:txBody>
          <a:bodyPr spcFirstLastPara="1" wrap="square" lIns="91425" tIns="45700" rIns="91425" bIns="45700" anchor="t" anchorCtr="0">
            <a:noAutofit/>
          </a:bodyPr>
          <a:lstStyle/>
          <a:p>
            <a:r>
              <a:rPr lang="nl-BE" sz="1200" b="1"/>
              <a:t>Artificial Intelligence tools</a:t>
            </a:r>
            <a:endParaRPr/>
          </a:p>
        </p:txBody>
      </p:sp>
      <p:sp>
        <p:nvSpPr>
          <p:cNvPr id="392" name="Google Shape;392;p42"/>
          <p:cNvSpPr txBox="1"/>
          <p:nvPr/>
        </p:nvSpPr>
        <p:spPr>
          <a:xfrm>
            <a:off x="8172958" y="3198692"/>
            <a:ext cx="2313300" cy="461700"/>
          </a:xfrm>
          <a:prstGeom prst="rect">
            <a:avLst/>
          </a:prstGeom>
          <a:noFill/>
          <a:ln>
            <a:noFill/>
          </a:ln>
        </p:spPr>
        <p:txBody>
          <a:bodyPr spcFirstLastPara="1" wrap="square" lIns="91425" tIns="45700" rIns="91425" bIns="45700" anchor="t" anchorCtr="0">
            <a:noAutofit/>
          </a:bodyPr>
          <a:lstStyle/>
          <a:p>
            <a:r>
              <a:rPr lang="nl-BE" sz="1200" b="1"/>
              <a:t>Clustering by words or coding</a:t>
            </a:r>
            <a:endParaRPr sz="1200" b="1"/>
          </a:p>
        </p:txBody>
      </p:sp>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3"/>
          <p:cNvSpPr txBox="1">
            <a:spLocks noGrp="1"/>
          </p:cNvSpPr>
          <p:nvPr>
            <p:ph type="title"/>
          </p:nvPr>
        </p:nvSpPr>
        <p:spPr>
          <a:xfrm>
            <a:off x="1835700" y="360867"/>
            <a:ext cx="8520600" cy="763500"/>
          </a:xfrm>
          <a:prstGeom prst="rect">
            <a:avLst/>
          </a:prstGeom>
        </p:spPr>
        <p:txBody>
          <a:bodyPr spcFirstLastPara="1" wrap="square" lIns="91425" tIns="45700" rIns="91425" bIns="45700" anchor="t" anchorCtr="0">
            <a:noAutofit/>
          </a:bodyPr>
          <a:lstStyle/>
          <a:p>
            <a:pPr>
              <a:buSzPts val="1100"/>
            </a:pPr>
            <a:r>
              <a:rPr lang="nl-BE" b="0"/>
              <a:t>ELAN (EUDICO Linguistic Annotator)</a:t>
            </a:r>
            <a:endParaRPr b="0"/>
          </a:p>
          <a:p>
            <a:pPr>
              <a:buClr>
                <a:srgbClr val="000000"/>
              </a:buClr>
              <a:buSzPts val="1100"/>
            </a:pPr>
            <a:endParaRPr b="0"/>
          </a:p>
        </p:txBody>
      </p:sp>
      <p:sp>
        <p:nvSpPr>
          <p:cNvPr id="398" name="Google Shape;398;p43"/>
          <p:cNvSpPr txBox="1"/>
          <p:nvPr/>
        </p:nvSpPr>
        <p:spPr>
          <a:xfrm>
            <a:off x="1947725" y="1385067"/>
            <a:ext cx="8269200" cy="50844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457200" indent="-381000">
              <a:lnSpc>
                <a:spcPct val="90000"/>
              </a:lnSpc>
              <a:spcBef>
                <a:spcPts val="800"/>
              </a:spcBef>
              <a:buClr>
                <a:srgbClr val="FF0000"/>
              </a:buClr>
              <a:buSzPts val="2400"/>
              <a:buChar char="•"/>
            </a:pPr>
            <a:r>
              <a:rPr lang="nl-BE" sz="2400">
                <a:solidFill>
                  <a:schemeClr val="dk1"/>
                </a:solidFill>
                <a:latin typeface="Calibri"/>
                <a:ea typeface="Calibri"/>
                <a:cs typeface="Calibri"/>
                <a:sym typeface="Calibri"/>
              </a:rPr>
              <a:t>Open source desktop tool for manual (computer-assisted) annotation (and semi-automatic enrichment) of multimedia</a:t>
            </a:r>
            <a:endParaRPr sz="2400">
              <a:solidFill>
                <a:schemeClr val="dk1"/>
              </a:solidFill>
              <a:latin typeface="Calibri"/>
              <a:ea typeface="Calibri"/>
              <a:cs typeface="Calibri"/>
              <a:sym typeface="Calibri"/>
            </a:endParaRPr>
          </a:p>
          <a:p>
            <a:pPr marL="457200">
              <a:lnSpc>
                <a:spcPct val="90000"/>
              </a:lnSpc>
              <a:spcBef>
                <a:spcPts val="800"/>
              </a:spcBef>
            </a:pPr>
            <a:endParaRPr sz="2400">
              <a:solidFill>
                <a:schemeClr val="dk1"/>
              </a:solidFill>
              <a:latin typeface="Calibri"/>
              <a:ea typeface="Calibri"/>
              <a:cs typeface="Calibri"/>
              <a:sym typeface="Calibri"/>
            </a:endParaRPr>
          </a:p>
          <a:p>
            <a:pPr marL="457200" indent="-381000">
              <a:lnSpc>
                <a:spcPct val="90000"/>
              </a:lnSpc>
              <a:spcBef>
                <a:spcPts val="800"/>
              </a:spcBef>
              <a:buClr>
                <a:srgbClr val="FF0000"/>
              </a:buClr>
              <a:buSzPts val="2400"/>
              <a:buChar char="•"/>
            </a:pPr>
            <a:r>
              <a:rPr lang="nl-BE" sz="2400">
                <a:solidFill>
                  <a:schemeClr val="dk1"/>
                </a:solidFill>
                <a:latin typeface="Calibri"/>
                <a:ea typeface="Calibri"/>
                <a:cs typeface="Calibri"/>
                <a:sym typeface="Calibri"/>
              </a:rPr>
              <a:t>Developed at the Max Planck Institute for Psycholinguistics, Nijmegen (The Netherlands)</a:t>
            </a:r>
            <a:endParaRPr sz="2400">
              <a:solidFill>
                <a:schemeClr val="dk1"/>
              </a:solidFill>
              <a:latin typeface="Calibri"/>
              <a:ea typeface="Calibri"/>
              <a:cs typeface="Calibri"/>
              <a:sym typeface="Calibri"/>
            </a:endParaRPr>
          </a:p>
          <a:p>
            <a:pPr marL="457200">
              <a:lnSpc>
                <a:spcPct val="90000"/>
              </a:lnSpc>
              <a:spcBef>
                <a:spcPts val="800"/>
              </a:spcBef>
            </a:pPr>
            <a:endParaRPr sz="2400" b="1">
              <a:solidFill>
                <a:schemeClr val="dk1"/>
              </a:solidFill>
              <a:latin typeface="Calibri"/>
              <a:ea typeface="Calibri"/>
              <a:cs typeface="Calibri"/>
              <a:sym typeface="Calibri"/>
            </a:endParaRPr>
          </a:p>
          <a:p>
            <a:pPr marL="457200" indent="-381000">
              <a:lnSpc>
                <a:spcPct val="90000"/>
              </a:lnSpc>
              <a:spcBef>
                <a:spcPts val="800"/>
              </a:spcBef>
              <a:buClr>
                <a:srgbClr val="FF0000"/>
              </a:buClr>
              <a:buSzPts val="2400"/>
              <a:buChar char="•"/>
            </a:pPr>
            <a:r>
              <a:rPr lang="nl-BE" sz="2400" b="1">
                <a:solidFill>
                  <a:schemeClr val="dk1"/>
                </a:solidFill>
                <a:latin typeface="Calibri"/>
                <a:ea typeface="Calibri"/>
                <a:cs typeface="Calibri"/>
                <a:sym typeface="Calibri"/>
              </a:rPr>
              <a:t>Multi-tier, multi-speaker, time-linked annotation of audio and video recordings</a:t>
            </a:r>
            <a:endParaRPr sz="2400" b="1">
              <a:solidFill>
                <a:schemeClr val="dk1"/>
              </a:solidFill>
              <a:latin typeface="Calibri"/>
              <a:ea typeface="Calibri"/>
              <a:cs typeface="Calibri"/>
              <a:sym typeface="Calibri"/>
            </a:endParaRPr>
          </a:p>
          <a:p>
            <a:pPr marL="457200">
              <a:lnSpc>
                <a:spcPct val="90000"/>
              </a:lnSpc>
              <a:spcBef>
                <a:spcPts val="800"/>
              </a:spcBef>
            </a:pPr>
            <a:endParaRPr sz="2400">
              <a:solidFill>
                <a:schemeClr val="dk1"/>
              </a:solidFill>
              <a:latin typeface="Calibri"/>
              <a:ea typeface="Calibri"/>
              <a:cs typeface="Calibri"/>
              <a:sym typeface="Calibri"/>
            </a:endParaRPr>
          </a:p>
          <a:p>
            <a:pPr marL="457200" indent="-381000">
              <a:lnSpc>
                <a:spcPct val="90000"/>
              </a:lnSpc>
              <a:spcBef>
                <a:spcPts val="800"/>
              </a:spcBef>
              <a:buClr>
                <a:srgbClr val="FF0000"/>
              </a:buClr>
              <a:buSzPts val="2400"/>
              <a:buChar char="•"/>
            </a:pPr>
            <a:r>
              <a:rPr lang="nl-BE" sz="2400">
                <a:solidFill>
                  <a:schemeClr val="dk1"/>
                </a:solidFill>
                <a:latin typeface="Calibri"/>
                <a:ea typeface="Calibri"/>
                <a:cs typeface="Calibri"/>
                <a:sym typeface="Calibri"/>
              </a:rPr>
              <a:t>Produces xml files (.eaf)</a:t>
            </a:r>
            <a:endParaRPr sz="2400">
              <a:solidFill>
                <a:schemeClr val="dk1"/>
              </a:solidFill>
              <a:latin typeface="Calibri"/>
              <a:ea typeface="Calibri"/>
              <a:cs typeface="Calibri"/>
              <a:sym typeface="Calibri"/>
            </a:endParaRPr>
          </a:p>
          <a:p>
            <a:pPr marL="457200">
              <a:lnSpc>
                <a:spcPct val="90000"/>
              </a:lnSpc>
              <a:spcBef>
                <a:spcPts val="800"/>
              </a:spcBef>
            </a:pPr>
            <a:endParaRPr/>
          </a:p>
        </p:txBody>
      </p:sp>
      <p:sp>
        <p:nvSpPr>
          <p:cNvPr id="399" name="Google Shape;399;p43"/>
          <p:cNvSpPr txBox="1">
            <a:spLocks noGrp="1"/>
          </p:cNvSpPr>
          <p:nvPr>
            <p:ph type="sldNum" idx="12"/>
          </p:nvPr>
        </p:nvSpPr>
        <p:spPr>
          <a:xfrm>
            <a:off x="9996458" y="6217622"/>
            <a:ext cx="548700" cy="524700"/>
          </a:xfrm>
          <a:prstGeom prst="rect">
            <a:avLst/>
          </a:prstGeom>
        </p:spPr>
        <p:txBody>
          <a:bodyPr spcFirstLastPara="1" wrap="square" lIns="91425" tIns="45700" rIns="0" bIns="45700" anchor="ctr" anchorCtr="0">
            <a:noAutofit/>
          </a:bodyPr>
          <a:lstStyle/>
          <a:p>
            <a:fld id="{00000000-1234-1234-1234-123412341234}" type="slidenum">
              <a:rPr lang="nl-BE"/>
              <a:pPr/>
              <a:t>34</a:t>
            </a:fld>
            <a:endParaRPr/>
          </a:p>
        </p:txBody>
      </p:sp>
      <p:sp>
        <p:nvSpPr>
          <p:cNvPr id="400" name="Google Shape;400;p43"/>
          <p:cNvSpPr txBox="1"/>
          <p:nvPr/>
        </p:nvSpPr>
        <p:spPr>
          <a:xfrm>
            <a:off x="2060400" y="5974163"/>
            <a:ext cx="8295900" cy="495300"/>
          </a:xfrm>
          <a:prstGeom prst="rect">
            <a:avLst/>
          </a:prstGeom>
          <a:noFill/>
          <a:ln>
            <a:noFill/>
          </a:ln>
        </p:spPr>
        <p:txBody>
          <a:bodyPr spcFirstLastPara="1" wrap="square" lIns="91425" tIns="45700" rIns="91425" bIns="45700" anchor="t" anchorCtr="0">
            <a:noAutofit/>
          </a:bodyPr>
          <a:lstStyle/>
          <a:p>
            <a:pPr>
              <a:lnSpc>
                <a:spcPct val="90000"/>
              </a:lnSpc>
              <a:buClr>
                <a:srgbClr val="FF0000"/>
              </a:buClr>
              <a:buSzPts val="3500"/>
            </a:pPr>
            <a:r>
              <a:rPr lang="nl-BE" sz="2200" b="1">
                <a:solidFill>
                  <a:srgbClr val="CC0000"/>
                </a:solidFill>
                <a:latin typeface="Calibri"/>
                <a:ea typeface="Calibri"/>
                <a:cs typeface="Calibri"/>
                <a:sym typeface="Calibri"/>
              </a:rPr>
              <a:t>Thanks to Lilian Melgar for slide input</a:t>
            </a:r>
            <a:endParaRPr sz="2200" b="1">
              <a:solidFill>
                <a:srgbClr val="CC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5"/>
          <p:cNvSpPr txBox="1">
            <a:spLocks noGrp="1"/>
          </p:cNvSpPr>
          <p:nvPr>
            <p:ph type="title"/>
          </p:nvPr>
        </p:nvSpPr>
        <p:spPr>
          <a:xfrm>
            <a:off x="1792950" y="350575"/>
            <a:ext cx="2501100" cy="625200"/>
          </a:xfrm>
          <a:prstGeom prst="rect">
            <a:avLst/>
          </a:prstGeom>
        </p:spPr>
        <p:txBody>
          <a:bodyPr spcFirstLastPara="1" wrap="square" lIns="91425" tIns="45700" rIns="91425" bIns="45700" anchor="t" anchorCtr="0">
            <a:noAutofit/>
          </a:bodyPr>
          <a:lstStyle/>
          <a:p>
            <a:pPr algn="ctr">
              <a:lnSpc>
                <a:spcPct val="100000"/>
              </a:lnSpc>
            </a:pPr>
            <a:r>
              <a:rPr lang="nl-BE" sz="3000" b="0">
                <a:solidFill>
                  <a:schemeClr val="dk2"/>
                </a:solidFill>
              </a:rPr>
              <a:t>Use of Tiers</a:t>
            </a:r>
            <a:endParaRPr sz="3000" b="0">
              <a:solidFill>
                <a:schemeClr val="dk2"/>
              </a:solidFill>
            </a:endParaRPr>
          </a:p>
          <a:p>
            <a:endParaRPr/>
          </a:p>
        </p:txBody>
      </p:sp>
      <p:sp>
        <p:nvSpPr>
          <p:cNvPr id="415" name="Google Shape;415;p45"/>
          <p:cNvSpPr txBox="1"/>
          <p:nvPr/>
        </p:nvSpPr>
        <p:spPr>
          <a:xfrm>
            <a:off x="1719675" y="1200750"/>
            <a:ext cx="3614700" cy="4578300"/>
          </a:xfrm>
          <a:prstGeom prst="rect">
            <a:avLst/>
          </a:prstGeom>
          <a:noFill/>
          <a:ln>
            <a:noFill/>
          </a:ln>
        </p:spPr>
        <p:txBody>
          <a:bodyPr spcFirstLastPara="1" wrap="square" lIns="68575" tIns="34275" rIns="68575" bIns="34275" anchor="t" anchorCtr="0">
            <a:noAutofit/>
          </a:bodyPr>
          <a:lstStyle/>
          <a:p>
            <a:pPr marL="177800" indent="-190500">
              <a:lnSpc>
                <a:spcPct val="90000"/>
              </a:lnSpc>
              <a:buClr>
                <a:schemeClr val="dk1"/>
              </a:buClr>
              <a:buSzPts val="1800"/>
              <a:buFont typeface="Arial"/>
              <a:buChar char="•"/>
            </a:pPr>
            <a:r>
              <a:rPr lang="nl-BE" sz="1800" b="1" i="1">
                <a:solidFill>
                  <a:schemeClr val="dk1"/>
                </a:solidFill>
              </a:rPr>
              <a:t>“A tier is a set of annotations that share the same characteristics” </a:t>
            </a:r>
            <a:endParaRPr sz="1800" b="1" i="1">
              <a:solidFill>
                <a:schemeClr val="dk1"/>
              </a:solidFill>
            </a:endParaRPr>
          </a:p>
          <a:p>
            <a:pPr marL="177800">
              <a:lnSpc>
                <a:spcPct val="90000"/>
              </a:lnSpc>
              <a:spcBef>
                <a:spcPts val="1000"/>
              </a:spcBef>
            </a:pPr>
            <a:endParaRPr sz="1800">
              <a:solidFill>
                <a:schemeClr val="dk1"/>
              </a:solidFill>
            </a:endParaRPr>
          </a:p>
          <a:p>
            <a:pPr marL="177800" indent="-190500">
              <a:lnSpc>
                <a:spcPct val="90000"/>
              </a:lnSpc>
              <a:spcBef>
                <a:spcPts val="1000"/>
              </a:spcBef>
              <a:buClr>
                <a:schemeClr val="dk1"/>
              </a:buClr>
              <a:buSzPts val="1800"/>
              <a:buFont typeface="Arial"/>
              <a:buChar char="•"/>
            </a:pPr>
            <a:r>
              <a:rPr lang="nl-BE" sz="1800">
                <a:solidFill>
                  <a:schemeClr val="dk1"/>
                </a:solidFill>
              </a:rPr>
              <a:t>Tiers are “facets” (same type of annotation, or “event”)</a:t>
            </a:r>
            <a:endParaRPr sz="1800">
              <a:solidFill>
                <a:schemeClr val="dk1"/>
              </a:solidFill>
            </a:endParaRPr>
          </a:p>
          <a:p>
            <a:pPr marL="177800" indent="-190500">
              <a:lnSpc>
                <a:spcPct val="90000"/>
              </a:lnSpc>
              <a:spcBef>
                <a:spcPts val="1000"/>
              </a:spcBef>
              <a:buClr>
                <a:schemeClr val="dk1"/>
              </a:buClr>
              <a:buSzPts val="1800"/>
              <a:buFont typeface="Arial"/>
              <a:buChar char="•"/>
            </a:pPr>
            <a:r>
              <a:rPr lang="nl-BE" sz="1800">
                <a:solidFill>
                  <a:schemeClr val="dk1"/>
                </a:solidFill>
              </a:rPr>
              <a:t>They represent different analytical aspects</a:t>
            </a:r>
            <a:endParaRPr sz="1800"/>
          </a:p>
          <a:p>
            <a:pPr marL="177800" indent="-190500">
              <a:lnSpc>
                <a:spcPct val="90000"/>
              </a:lnSpc>
              <a:spcBef>
                <a:spcPts val="1000"/>
              </a:spcBef>
              <a:buClr>
                <a:schemeClr val="dk1"/>
              </a:buClr>
              <a:buSzPts val="1800"/>
              <a:buFont typeface="Arial"/>
              <a:buChar char="•"/>
            </a:pPr>
            <a:r>
              <a:rPr lang="nl-BE" sz="1800">
                <a:solidFill>
                  <a:schemeClr val="dk1"/>
                </a:solidFill>
              </a:rPr>
              <a:t>Tiers contain annotations</a:t>
            </a:r>
            <a:endParaRPr sz="1800"/>
          </a:p>
          <a:p>
            <a:pPr marL="177800" indent="-190500">
              <a:lnSpc>
                <a:spcPct val="90000"/>
              </a:lnSpc>
              <a:spcBef>
                <a:spcPts val="1000"/>
              </a:spcBef>
              <a:spcAft>
                <a:spcPts val="1000"/>
              </a:spcAft>
              <a:buClr>
                <a:schemeClr val="dk1"/>
              </a:buClr>
              <a:buSzPts val="1800"/>
              <a:buFont typeface="Arial"/>
              <a:buChar char="•"/>
            </a:pPr>
            <a:r>
              <a:rPr lang="nl-BE" sz="1800">
                <a:solidFill>
                  <a:schemeClr val="dk1"/>
                </a:solidFill>
              </a:rPr>
              <a:t>They can be grouped hierarchically</a:t>
            </a:r>
            <a:endParaRPr sz="1800">
              <a:solidFill>
                <a:schemeClr val="dk1"/>
              </a:solidFill>
            </a:endParaRPr>
          </a:p>
        </p:txBody>
      </p:sp>
      <p:pic>
        <p:nvPicPr>
          <p:cNvPr id="416" name="Google Shape;416;p45"/>
          <p:cNvPicPr preferRelativeResize="0"/>
          <p:nvPr/>
        </p:nvPicPr>
        <p:blipFill>
          <a:blip r:embed="rId3">
            <a:alphaModFix/>
          </a:blip>
          <a:stretch>
            <a:fillRect/>
          </a:stretch>
        </p:blipFill>
        <p:spPr>
          <a:xfrm>
            <a:off x="5334376" y="1799792"/>
            <a:ext cx="5210774" cy="430425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6"/>
          <p:cNvSpPr txBox="1">
            <a:spLocks noGrp="1"/>
          </p:cNvSpPr>
          <p:nvPr>
            <p:ph type="title"/>
          </p:nvPr>
        </p:nvSpPr>
        <p:spPr>
          <a:xfrm>
            <a:off x="1835700" y="186967"/>
            <a:ext cx="8520600" cy="763500"/>
          </a:xfrm>
          <a:prstGeom prst="rect">
            <a:avLst/>
          </a:prstGeom>
        </p:spPr>
        <p:txBody>
          <a:bodyPr spcFirstLastPara="1" wrap="square" lIns="91425" tIns="45700" rIns="91425" bIns="45700" anchor="t" anchorCtr="0">
            <a:noAutofit/>
          </a:bodyPr>
          <a:lstStyle/>
          <a:p>
            <a:r>
              <a:rPr lang="nl-BE" b="0">
                <a:solidFill>
                  <a:srgbClr val="666666"/>
                </a:solidFill>
              </a:rPr>
              <a:t>Tiered approach - 1</a:t>
            </a:r>
            <a:endParaRPr b="0">
              <a:solidFill>
                <a:srgbClr val="666666"/>
              </a:solidFill>
            </a:endParaRPr>
          </a:p>
        </p:txBody>
      </p:sp>
      <p:pic>
        <p:nvPicPr>
          <p:cNvPr id="422" name="Google Shape;422;p46" descr="figure3.png"/>
          <p:cNvPicPr preferRelativeResize="0"/>
          <p:nvPr/>
        </p:nvPicPr>
        <p:blipFill>
          <a:blip r:embed="rId3">
            <a:alphaModFix/>
          </a:blip>
          <a:stretch>
            <a:fillRect/>
          </a:stretch>
        </p:blipFill>
        <p:spPr>
          <a:xfrm>
            <a:off x="2026651" y="950472"/>
            <a:ext cx="7184929" cy="5267150"/>
          </a:xfrm>
          <a:prstGeom prst="rect">
            <a:avLst/>
          </a:prstGeom>
          <a:noFill/>
          <a:ln>
            <a:noFill/>
          </a:ln>
        </p:spPr>
      </p:pic>
      <p:sp>
        <p:nvSpPr>
          <p:cNvPr id="423" name="Google Shape;423;p46"/>
          <p:cNvSpPr txBox="1"/>
          <p:nvPr/>
        </p:nvSpPr>
        <p:spPr>
          <a:xfrm>
            <a:off x="6764550" y="6263817"/>
            <a:ext cx="3683400" cy="432300"/>
          </a:xfrm>
          <a:prstGeom prst="rect">
            <a:avLst/>
          </a:prstGeom>
          <a:noFill/>
          <a:ln>
            <a:noFill/>
          </a:ln>
        </p:spPr>
        <p:txBody>
          <a:bodyPr spcFirstLastPara="1" wrap="square" lIns="91425" tIns="91425" rIns="91425" bIns="91425" anchor="t" anchorCtr="0">
            <a:noAutofit/>
          </a:bodyPr>
          <a:lstStyle/>
          <a:p>
            <a:pPr algn="ctr"/>
            <a:r>
              <a:rPr lang="nl-BE" sz="1000">
                <a:solidFill>
                  <a:srgbClr val="666666"/>
                </a:solidFill>
              </a:rPr>
              <a:t>More details in: Sloetjes (2012); Melgar et al., 2017</a:t>
            </a:r>
            <a:endParaRPr sz="1000">
              <a:solidFill>
                <a:srgbClr val="666666"/>
              </a:solidFill>
            </a:endParaRPr>
          </a:p>
        </p:txBody>
      </p:sp>
      <p:sp>
        <p:nvSpPr>
          <p:cNvPr id="424" name="Google Shape;424;p46"/>
          <p:cNvSpPr txBox="1">
            <a:spLocks noGrp="1"/>
          </p:cNvSpPr>
          <p:nvPr>
            <p:ph type="sldNum" idx="12"/>
          </p:nvPr>
        </p:nvSpPr>
        <p:spPr>
          <a:xfrm>
            <a:off x="9996458" y="6217622"/>
            <a:ext cx="548700" cy="524700"/>
          </a:xfrm>
          <a:prstGeom prst="rect">
            <a:avLst/>
          </a:prstGeom>
        </p:spPr>
        <p:txBody>
          <a:bodyPr spcFirstLastPara="1" wrap="square" lIns="91425" tIns="45700" rIns="0" bIns="45700" anchor="ctr" anchorCtr="0">
            <a:noAutofit/>
          </a:bodyPr>
          <a:lstStyle/>
          <a:p>
            <a:fld id="{00000000-1234-1234-1234-123412341234}" type="slidenum">
              <a:rPr lang="nl-BE"/>
              <a:pPr/>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7"/>
          <p:cNvSpPr txBox="1">
            <a:spLocks noGrp="1"/>
          </p:cNvSpPr>
          <p:nvPr>
            <p:ph type="title"/>
          </p:nvPr>
        </p:nvSpPr>
        <p:spPr>
          <a:xfrm>
            <a:off x="1740025" y="304333"/>
            <a:ext cx="8520600" cy="989700"/>
          </a:xfrm>
          <a:prstGeom prst="rect">
            <a:avLst/>
          </a:prstGeom>
        </p:spPr>
        <p:txBody>
          <a:bodyPr spcFirstLastPara="1" wrap="square" lIns="91425" tIns="45700" rIns="91425" bIns="45700" anchor="t" anchorCtr="0">
            <a:noAutofit/>
          </a:bodyPr>
          <a:lstStyle/>
          <a:p>
            <a:r>
              <a:rPr lang="nl-BE" b="0">
                <a:solidFill>
                  <a:srgbClr val="666666"/>
                </a:solidFill>
              </a:rPr>
              <a:t>Tiered approach - 2</a:t>
            </a:r>
            <a:endParaRPr sz="2400">
              <a:solidFill>
                <a:schemeClr val="dk2"/>
              </a:solidFill>
            </a:endParaRPr>
          </a:p>
          <a:p>
            <a:endParaRPr/>
          </a:p>
        </p:txBody>
      </p:sp>
      <p:sp>
        <p:nvSpPr>
          <p:cNvPr id="430" name="Google Shape;430;p47"/>
          <p:cNvSpPr txBox="1">
            <a:spLocks noGrp="1"/>
          </p:cNvSpPr>
          <p:nvPr>
            <p:ph type="sldNum" idx="12"/>
          </p:nvPr>
        </p:nvSpPr>
        <p:spPr>
          <a:xfrm>
            <a:off x="9996458" y="6217622"/>
            <a:ext cx="548700" cy="524700"/>
          </a:xfrm>
          <a:prstGeom prst="rect">
            <a:avLst/>
          </a:prstGeom>
        </p:spPr>
        <p:txBody>
          <a:bodyPr spcFirstLastPara="1" wrap="square" lIns="91425" tIns="45700" rIns="0" bIns="45700" anchor="ctr" anchorCtr="0">
            <a:noAutofit/>
          </a:bodyPr>
          <a:lstStyle/>
          <a:p>
            <a:fld id="{00000000-1234-1234-1234-123412341234}" type="slidenum">
              <a:rPr lang="nl-BE"/>
              <a:pPr/>
              <a:t>37</a:t>
            </a:fld>
            <a:endParaRPr/>
          </a:p>
        </p:txBody>
      </p:sp>
      <p:grpSp>
        <p:nvGrpSpPr>
          <p:cNvPr id="431" name="Google Shape;431;p47"/>
          <p:cNvGrpSpPr/>
          <p:nvPr/>
        </p:nvGrpSpPr>
        <p:grpSpPr>
          <a:xfrm>
            <a:off x="2395741" y="997739"/>
            <a:ext cx="6471645" cy="5290105"/>
            <a:chOff x="1143000" y="997675"/>
            <a:chExt cx="6889126" cy="4069625"/>
          </a:xfrm>
        </p:grpSpPr>
        <p:pic>
          <p:nvPicPr>
            <p:cNvPr id="432" name="Google Shape;432;p47"/>
            <p:cNvPicPr preferRelativeResize="0"/>
            <p:nvPr/>
          </p:nvPicPr>
          <p:blipFill>
            <a:blip r:embed="rId3">
              <a:alphaModFix/>
            </a:blip>
            <a:stretch>
              <a:fillRect/>
            </a:stretch>
          </p:blipFill>
          <p:spPr>
            <a:xfrm>
              <a:off x="1143000" y="997675"/>
              <a:ext cx="6889126" cy="4069625"/>
            </a:xfrm>
            <a:prstGeom prst="rect">
              <a:avLst/>
            </a:prstGeom>
            <a:noFill/>
            <a:ln>
              <a:noFill/>
            </a:ln>
          </p:spPr>
        </p:pic>
        <p:sp>
          <p:nvSpPr>
            <p:cNvPr id="433" name="Google Shape;433;p47"/>
            <p:cNvSpPr txBox="1"/>
            <p:nvPr/>
          </p:nvSpPr>
          <p:spPr>
            <a:xfrm>
              <a:off x="6494700" y="3926450"/>
              <a:ext cx="1369200" cy="753300"/>
            </a:xfrm>
            <a:prstGeom prst="rect">
              <a:avLst/>
            </a:prstGeom>
            <a:solidFill>
              <a:srgbClr val="FFFFFF"/>
            </a:solidFill>
            <a:ln>
              <a:noFill/>
            </a:ln>
          </p:spPr>
          <p:txBody>
            <a:bodyPr spcFirstLastPara="1" wrap="square" lIns="91425" tIns="91425" rIns="91425" bIns="91425" anchor="t" anchorCtr="0">
              <a:noAutofit/>
            </a:bodyPr>
            <a:lstStyle/>
            <a:p>
              <a:endParaRPr/>
            </a:p>
          </p:txBody>
        </p:sp>
        <p:sp>
          <p:nvSpPr>
            <p:cNvPr id="434" name="Google Shape;434;p47"/>
            <p:cNvSpPr txBox="1"/>
            <p:nvPr/>
          </p:nvSpPr>
          <p:spPr>
            <a:xfrm>
              <a:off x="7360275" y="4650875"/>
              <a:ext cx="369600" cy="260700"/>
            </a:xfrm>
            <a:prstGeom prst="rect">
              <a:avLst/>
            </a:prstGeom>
            <a:solidFill>
              <a:srgbClr val="FFFFFF"/>
            </a:solidFill>
            <a:ln>
              <a:noFill/>
            </a:ln>
          </p:spPr>
          <p:txBody>
            <a:bodyPr spcFirstLastPara="1" wrap="square" lIns="91425" tIns="91425" rIns="91425" bIns="91425" anchor="t" anchorCtr="0">
              <a:noAutofit/>
            </a:bodyPr>
            <a:lstStyle/>
            <a:p>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8"/>
          <p:cNvSpPr txBox="1">
            <a:spLocks noGrp="1"/>
          </p:cNvSpPr>
          <p:nvPr>
            <p:ph type="title"/>
          </p:nvPr>
        </p:nvSpPr>
        <p:spPr>
          <a:xfrm>
            <a:off x="1671675" y="223400"/>
            <a:ext cx="3984300" cy="763500"/>
          </a:xfrm>
          <a:prstGeom prst="rect">
            <a:avLst/>
          </a:prstGeom>
        </p:spPr>
        <p:txBody>
          <a:bodyPr spcFirstLastPara="1" wrap="square" lIns="91425" tIns="45700" rIns="91425" bIns="45700" anchor="t" anchorCtr="0">
            <a:noAutofit/>
          </a:bodyPr>
          <a:lstStyle/>
          <a:p>
            <a:pPr algn="ctr"/>
            <a:r>
              <a:rPr lang="nl-BE" b="0">
                <a:solidFill>
                  <a:srgbClr val="666666"/>
                </a:solidFill>
              </a:rPr>
              <a:t>Tiered approach - 3</a:t>
            </a:r>
            <a:endParaRPr b="0">
              <a:solidFill>
                <a:srgbClr val="666666"/>
              </a:solidFill>
            </a:endParaRPr>
          </a:p>
        </p:txBody>
      </p:sp>
      <p:pic>
        <p:nvPicPr>
          <p:cNvPr id="440" name="Google Shape;440;p48"/>
          <p:cNvPicPr preferRelativeResize="0"/>
          <p:nvPr/>
        </p:nvPicPr>
        <p:blipFill>
          <a:blip r:embed="rId3">
            <a:alphaModFix/>
          </a:blip>
          <a:stretch>
            <a:fillRect/>
          </a:stretch>
        </p:blipFill>
        <p:spPr>
          <a:xfrm>
            <a:off x="5655976" y="223401"/>
            <a:ext cx="4668351" cy="6262151"/>
          </a:xfrm>
          <a:prstGeom prst="rect">
            <a:avLst/>
          </a:prstGeom>
          <a:noFill/>
          <a:ln>
            <a:noFill/>
          </a:ln>
        </p:spPr>
      </p:pic>
      <p:sp>
        <p:nvSpPr>
          <p:cNvPr id="441" name="Google Shape;441;p48"/>
          <p:cNvSpPr txBox="1">
            <a:spLocks noGrp="1"/>
          </p:cNvSpPr>
          <p:nvPr>
            <p:ph type="sldNum" idx="12"/>
          </p:nvPr>
        </p:nvSpPr>
        <p:spPr>
          <a:xfrm>
            <a:off x="9996458" y="6217622"/>
            <a:ext cx="548700" cy="524700"/>
          </a:xfrm>
          <a:prstGeom prst="rect">
            <a:avLst/>
          </a:prstGeom>
        </p:spPr>
        <p:txBody>
          <a:bodyPr spcFirstLastPara="1" wrap="square" lIns="91425" tIns="45700" rIns="0" bIns="45700" anchor="ctr" anchorCtr="0">
            <a:noAutofit/>
          </a:bodyPr>
          <a:lstStyle/>
          <a:p>
            <a:fld id="{00000000-1234-1234-1234-123412341234}" type="slidenum">
              <a:rPr lang="nl-BE"/>
              <a:pPr/>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9"/>
          <p:cNvSpPr txBox="1">
            <a:spLocks noGrp="1"/>
          </p:cNvSpPr>
          <p:nvPr>
            <p:ph type="title"/>
          </p:nvPr>
        </p:nvSpPr>
        <p:spPr>
          <a:xfrm>
            <a:off x="1835700" y="177517"/>
            <a:ext cx="8520600" cy="930000"/>
          </a:xfrm>
          <a:prstGeom prst="rect">
            <a:avLst/>
          </a:prstGeom>
        </p:spPr>
        <p:txBody>
          <a:bodyPr spcFirstLastPara="1" wrap="square" lIns="91425" tIns="45700" rIns="91425" bIns="45700" anchor="t" anchorCtr="0">
            <a:noAutofit/>
          </a:bodyPr>
          <a:lstStyle/>
          <a:p>
            <a:r>
              <a:rPr lang="nl-BE" b="0">
                <a:solidFill>
                  <a:srgbClr val="666666"/>
                </a:solidFill>
              </a:rPr>
              <a:t>Tiered approach - 4</a:t>
            </a:r>
            <a:endParaRPr sz="2400">
              <a:solidFill>
                <a:schemeClr val="dk2"/>
              </a:solidFill>
            </a:endParaRPr>
          </a:p>
          <a:p>
            <a:endParaRPr/>
          </a:p>
        </p:txBody>
      </p:sp>
      <p:sp>
        <p:nvSpPr>
          <p:cNvPr id="447" name="Google Shape;447;p49"/>
          <p:cNvSpPr txBox="1">
            <a:spLocks noGrp="1"/>
          </p:cNvSpPr>
          <p:nvPr>
            <p:ph type="sldNum" idx="12"/>
          </p:nvPr>
        </p:nvSpPr>
        <p:spPr>
          <a:xfrm>
            <a:off x="9996458" y="6217622"/>
            <a:ext cx="548700" cy="524700"/>
          </a:xfrm>
          <a:prstGeom prst="rect">
            <a:avLst/>
          </a:prstGeom>
        </p:spPr>
        <p:txBody>
          <a:bodyPr spcFirstLastPara="1" wrap="square" lIns="91425" tIns="45700" rIns="0" bIns="45700" anchor="ctr" anchorCtr="0">
            <a:noAutofit/>
          </a:bodyPr>
          <a:lstStyle/>
          <a:p>
            <a:fld id="{00000000-1234-1234-1234-123412341234}" type="slidenum">
              <a:rPr lang="nl-BE"/>
              <a:pPr/>
              <a:t>39</a:t>
            </a:fld>
            <a:endParaRPr/>
          </a:p>
        </p:txBody>
      </p:sp>
      <p:pic>
        <p:nvPicPr>
          <p:cNvPr id="448" name="Google Shape;448;p49"/>
          <p:cNvPicPr preferRelativeResize="0"/>
          <p:nvPr/>
        </p:nvPicPr>
        <p:blipFill>
          <a:blip r:embed="rId3">
            <a:alphaModFix/>
          </a:blip>
          <a:stretch>
            <a:fillRect/>
          </a:stretch>
        </p:blipFill>
        <p:spPr>
          <a:xfrm>
            <a:off x="1835700" y="960977"/>
            <a:ext cx="7803876" cy="47092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1991680" y="365126"/>
            <a:ext cx="7886700" cy="1080000"/>
          </a:xfrm>
          <a:prstGeom prst="rect">
            <a:avLst/>
          </a:prstGeom>
        </p:spPr>
        <p:txBody>
          <a:bodyPr spcFirstLastPara="1" wrap="square" lIns="91425" tIns="45700" rIns="91425" bIns="45700" anchor="t" anchorCtr="0">
            <a:noAutofit/>
          </a:bodyPr>
          <a:lstStyle/>
          <a:p>
            <a:r>
              <a:rPr lang="nl-BE" dirty="0"/>
              <a:t>When, where and how? </a:t>
            </a:r>
            <a:endParaRPr dirty="0"/>
          </a:p>
        </p:txBody>
      </p:sp>
      <p:sp>
        <p:nvSpPr>
          <p:cNvPr id="86" name="Google Shape;86;p13"/>
          <p:cNvSpPr txBox="1">
            <a:spLocks noGrp="1"/>
          </p:cNvSpPr>
          <p:nvPr>
            <p:ph type="body" idx="1"/>
          </p:nvPr>
        </p:nvSpPr>
        <p:spPr>
          <a:xfrm>
            <a:off x="1954176" y="1287587"/>
            <a:ext cx="7886700" cy="4836000"/>
          </a:xfrm>
          <a:prstGeom prst="rect">
            <a:avLst/>
          </a:prstGeom>
        </p:spPr>
        <p:txBody>
          <a:bodyPr spcFirstLastPara="1" wrap="square" lIns="91425" tIns="45700" rIns="91425" bIns="45700" anchor="t" anchorCtr="0">
            <a:noAutofit/>
          </a:bodyPr>
          <a:lstStyle/>
          <a:p>
            <a:pPr indent="-387350">
              <a:lnSpc>
                <a:spcPct val="100000"/>
              </a:lnSpc>
              <a:spcBef>
                <a:spcPts val="0"/>
              </a:spcBef>
              <a:buSzPts val="2500"/>
            </a:pPr>
            <a:r>
              <a:rPr lang="nl-BE" sz="2500" dirty="0">
                <a:highlight>
                  <a:schemeClr val="lt1"/>
                </a:highlight>
                <a:latin typeface="Arial"/>
                <a:ea typeface="Arial"/>
                <a:cs typeface="Arial"/>
                <a:sym typeface="Arial"/>
              </a:rPr>
              <a:t>These approaches can </a:t>
            </a:r>
            <a:r>
              <a:rPr lang="nl-BE" sz="2500" dirty="0">
                <a:solidFill>
                  <a:srgbClr val="38761D"/>
                </a:solidFill>
                <a:highlight>
                  <a:schemeClr val="lt1"/>
                </a:highlight>
                <a:latin typeface="Arial"/>
                <a:ea typeface="Arial"/>
                <a:cs typeface="Arial"/>
                <a:sym typeface="Arial"/>
              </a:rPr>
              <a:t>support different phases of the research process</a:t>
            </a:r>
            <a:r>
              <a:rPr lang="nl-BE" sz="2500" dirty="0">
                <a:highlight>
                  <a:schemeClr val="lt1"/>
                </a:highlight>
                <a:latin typeface="Arial"/>
                <a:ea typeface="Arial"/>
                <a:cs typeface="Arial"/>
                <a:sym typeface="Arial"/>
              </a:rPr>
              <a:t>, from data preparation to analysis and presentation  </a:t>
            </a:r>
            <a:endParaRPr sz="2500" dirty="0">
              <a:highlight>
                <a:schemeClr val="lt1"/>
              </a:highlight>
              <a:latin typeface="Arial"/>
              <a:ea typeface="Arial"/>
              <a:cs typeface="Arial"/>
              <a:sym typeface="Arial"/>
            </a:endParaRPr>
          </a:p>
          <a:p>
            <a:pPr indent="0">
              <a:lnSpc>
                <a:spcPct val="100000"/>
              </a:lnSpc>
              <a:spcBef>
                <a:spcPts val="0"/>
              </a:spcBef>
              <a:buNone/>
            </a:pPr>
            <a:endParaRPr sz="2500" dirty="0">
              <a:highlight>
                <a:schemeClr val="lt1"/>
              </a:highlight>
              <a:latin typeface="Arial"/>
              <a:ea typeface="Arial"/>
              <a:cs typeface="Arial"/>
              <a:sym typeface="Arial"/>
            </a:endParaRPr>
          </a:p>
          <a:p>
            <a:pPr indent="-387350">
              <a:lnSpc>
                <a:spcPct val="100000"/>
              </a:lnSpc>
              <a:spcBef>
                <a:spcPts val="0"/>
              </a:spcBef>
              <a:buSzPts val="2500"/>
            </a:pPr>
            <a:r>
              <a:rPr lang="nl-BE" sz="2500" dirty="0">
                <a:highlight>
                  <a:schemeClr val="lt1"/>
                </a:highlight>
                <a:latin typeface="Arial"/>
                <a:ea typeface="Arial"/>
                <a:cs typeface="Arial"/>
                <a:sym typeface="Arial"/>
              </a:rPr>
              <a:t>But the ‘whole tool set’ will be unfamiliar</a:t>
            </a:r>
            <a:endParaRPr sz="2500" dirty="0">
              <a:highlight>
                <a:schemeClr val="lt1"/>
              </a:highlight>
              <a:latin typeface="Arial"/>
              <a:ea typeface="Arial"/>
              <a:cs typeface="Arial"/>
              <a:sym typeface="Arial"/>
            </a:endParaRPr>
          </a:p>
          <a:p>
            <a:pPr indent="0">
              <a:lnSpc>
                <a:spcPct val="100000"/>
              </a:lnSpc>
              <a:spcBef>
                <a:spcPts val="0"/>
              </a:spcBef>
              <a:buNone/>
            </a:pPr>
            <a:endParaRPr sz="2500" dirty="0">
              <a:highlight>
                <a:schemeClr val="lt1"/>
              </a:highlight>
              <a:latin typeface="Arial"/>
              <a:ea typeface="Arial"/>
              <a:cs typeface="Arial"/>
              <a:sym typeface="Arial"/>
            </a:endParaRPr>
          </a:p>
          <a:p>
            <a:pPr indent="-387350">
              <a:lnSpc>
                <a:spcPct val="100000"/>
              </a:lnSpc>
              <a:spcBef>
                <a:spcPts val="0"/>
              </a:spcBef>
              <a:buSzPts val="2500"/>
            </a:pPr>
            <a:r>
              <a:rPr lang="nl-BE" sz="2500" dirty="0">
                <a:highlight>
                  <a:schemeClr val="lt1"/>
                </a:highlight>
                <a:latin typeface="Arial"/>
                <a:ea typeface="Arial"/>
                <a:cs typeface="Arial"/>
                <a:sym typeface="Arial"/>
              </a:rPr>
              <a:t>And, tools are very disconnected…. </a:t>
            </a:r>
            <a:endParaRPr sz="2500" dirty="0">
              <a:highlight>
                <a:schemeClr val="lt1"/>
              </a:highlight>
              <a:latin typeface="Arial"/>
              <a:ea typeface="Arial"/>
              <a:cs typeface="Arial"/>
              <a:sym typeface="Arial"/>
            </a:endParaRPr>
          </a:p>
          <a:p>
            <a:pPr indent="0">
              <a:lnSpc>
                <a:spcPct val="100000"/>
              </a:lnSpc>
              <a:spcBef>
                <a:spcPts val="0"/>
              </a:spcBef>
              <a:buNone/>
            </a:pPr>
            <a:endParaRPr sz="2500" dirty="0">
              <a:highlight>
                <a:schemeClr val="lt1"/>
              </a:highlight>
              <a:latin typeface="Arial"/>
              <a:ea typeface="Arial"/>
              <a:cs typeface="Arial"/>
              <a:sym typeface="Arial"/>
            </a:endParaRPr>
          </a:p>
          <a:p>
            <a:pPr indent="-387350">
              <a:lnSpc>
                <a:spcPct val="100000"/>
              </a:lnSpc>
              <a:spcBef>
                <a:spcPts val="0"/>
              </a:spcBef>
              <a:buSzPts val="2500"/>
            </a:pPr>
            <a:r>
              <a:rPr lang="nl-BE" sz="2500" dirty="0">
                <a:highlight>
                  <a:schemeClr val="lt1"/>
                </a:highlight>
                <a:latin typeface="Arial"/>
                <a:ea typeface="Arial"/>
                <a:cs typeface="Arial"/>
                <a:sym typeface="Arial"/>
              </a:rPr>
              <a:t>which and can thwart the needs of a researcher’s analytic journey</a:t>
            </a:r>
          </a:p>
          <a:p>
            <a:pPr indent="-387350">
              <a:lnSpc>
                <a:spcPct val="100000"/>
              </a:lnSpc>
              <a:spcBef>
                <a:spcPts val="0"/>
              </a:spcBef>
              <a:buSzPts val="2500"/>
            </a:pPr>
            <a:endParaRPr lang="nl-BE" sz="2500" dirty="0">
              <a:highlight>
                <a:schemeClr val="lt1"/>
              </a:highlight>
              <a:latin typeface="Arial"/>
              <a:ea typeface="Arial"/>
              <a:cs typeface="Arial"/>
              <a:sym typeface="Arial"/>
            </a:endParaRPr>
          </a:p>
          <a:p>
            <a:pPr indent="-387350">
              <a:lnSpc>
                <a:spcPct val="100000"/>
              </a:lnSpc>
              <a:spcBef>
                <a:spcPts val="0"/>
              </a:spcBef>
              <a:buSzPts val="2500"/>
            </a:pPr>
            <a:r>
              <a:rPr lang="nl-BE" sz="2500" dirty="0">
                <a:highlight>
                  <a:schemeClr val="lt1"/>
                </a:highlight>
                <a:latin typeface="Arial"/>
                <a:ea typeface="Arial"/>
                <a:cs typeface="Arial"/>
                <a:sym typeface="Arial"/>
              </a:rPr>
              <a:t>and hinder new explorations!</a:t>
            </a:r>
            <a:endParaRPr sz="2500" dirty="0">
              <a:highlight>
                <a:schemeClr val="lt1"/>
              </a:highlight>
              <a:latin typeface="Arial"/>
              <a:ea typeface="Arial"/>
              <a:cs typeface="Arial"/>
              <a:sym typeface="Arial"/>
            </a:endParaRPr>
          </a:p>
        </p:txBody>
      </p:sp>
      <p:sp>
        <p:nvSpPr>
          <p:cNvPr id="87" name="Google Shape;87;p13"/>
          <p:cNvSpPr txBox="1">
            <a:spLocks noGrp="1"/>
          </p:cNvSpPr>
          <p:nvPr>
            <p:ph type="sldNum" idx="12"/>
          </p:nvPr>
        </p:nvSpPr>
        <p:spPr>
          <a:xfrm>
            <a:off x="7981950" y="6573187"/>
            <a:ext cx="2057400" cy="269700"/>
          </a:xfrm>
          <a:prstGeom prst="rect">
            <a:avLst/>
          </a:prstGeom>
        </p:spPr>
        <p:txBody>
          <a:bodyPr spcFirstLastPara="1" wrap="square" lIns="91425" tIns="45700" rIns="0" bIns="45700" anchor="ctr" anchorCtr="0">
            <a:noAutofit/>
          </a:bodyPr>
          <a:lstStyle/>
          <a:p>
            <a:fld id="{00000000-1234-1234-1234-123412341234}" type="slidenum">
              <a:rPr lang="nl-BE"/>
              <a:pPr/>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0"/>
          <p:cNvSpPr txBox="1">
            <a:spLocks noGrp="1"/>
          </p:cNvSpPr>
          <p:nvPr>
            <p:ph type="title"/>
          </p:nvPr>
        </p:nvSpPr>
        <p:spPr>
          <a:xfrm>
            <a:off x="1724465" y="105654"/>
            <a:ext cx="8767800" cy="858900"/>
          </a:xfrm>
          <a:prstGeom prst="rect">
            <a:avLst/>
          </a:prstGeom>
          <a:noFill/>
          <a:ln>
            <a:noFill/>
          </a:ln>
        </p:spPr>
        <p:txBody>
          <a:bodyPr spcFirstLastPara="1" wrap="square" lIns="68575" tIns="34275" rIns="68575" bIns="34275" anchor="ctr" anchorCtr="0">
            <a:noAutofit/>
          </a:bodyPr>
          <a:lstStyle/>
          <a:p>
            <a:r>
              <a:rPr lang="nl-BE" sz="3300" b="0"/>
              <a:t>A</a:t>
            </a:r>
            <a:r>
              <a:rPr lang="nl-BE" b="0">
                <a:solidFill>
                  <a:schemeClr val="dk1"/>
                </a:solidFill>
              </a:rPr>
              <a:t>nnotating in ELAN</a:t>
            </a:r>
            <a:r>
              <a:rPr lang="nl-BE" b="0">
                <a:solidFill>
                  <a:srgbClr val="000000"/>
                </a:solidFill>
              </a:rPr>
              <a:t> - </a:t>
            </a:r>
            <a:r>
              <a:rPr lang="nl-BE" b="0"/>
              <a:t>master the controls</a:t>
            </a:r>
            <a:endParaRPr sz="3300" b="0"/>
          </a:p>
        </p:txBody>
      </p:sp>
      <p:sp>
        <p:nvSpPr>
          <p:cNvPr id="454" name="Google Shape;454;p50"/>
          <p:cNvSpPr txBox="1">
            <a:spLocks noGrp="1"/>
          </p:cNvSpPr>
          <p:nvPr>
            <p:ph type="body" idx="1"/>
          </p:nvPr>
        </p:nvSpPr>
        <p:spPr>
          <a:xfrm>
            <a:off x="1724475" y="1502633"/>
            <a:ext cx="3904500" cy="4346904"/>
          </a:xfrm>
          <a:prstGeom prst="rect">
            <a:avLst/>
          </a:prstGeom>
          <a:noFill/>
          <a:ln w="9525" cap="flat" cmpd="sng">
            <a:solidFill>
              <a:schemeClr val="accent2"/>
            </a:solidFill>
            <a:prstDash val="solid"/>
            <a:round/>
            <a:headEnd type="none" w="sm" len="sm"/>
            <a:tailEnd type="none" w="sm" len="sm"/>
          </a:ln>
        </p:spPr>
        <p:txBody>
          <a:bodyPr spcFirstLastPara="1" wrap="square" lIns="68575" tIns="34275" rIns="68575" bIns="34275" anchor="t" anchorCtr="0">
            <a:noAutofit/>
          </a:bodyPr>
          <a:lstStyle/>
          <a:p>
            <a:pPr marL="0" indent="0">
              <a:lnSpc>
                <a:spcPct val="70000"/>
              </a:lnSpc>
              <a:spcBef>
                <a:spcPts val="0"/>
              </a:spcBef>
              <a:buNone/>
            </a:pPr>
            <a:endParaRPr lang="nl-BE" sz="2200" dirty="0">
              <a:solidFill>
                <a:srgbClr val="000000"/>
              </a:solidFill>
              <a:latin typeface="Arial"/>
              <a:ea typeface="Arial"/>
              <a:cs typeface="Arial"/>
              <a:sym typeface="Arial"/>
            </a:endParaRPr>
          </a:p>
          <a:p>
            <a:pPr marL="0" indent="0">
              <a:lnSpc>
                <a:spcPct val="70000"/>
              </a:lnSpc>
              <a:spcBef>
                <a:spcPts val="0"/>
              </a:spcBef>
              <a:buNone/>
            </a:pPr>
            <a:r>
              <a:rPr lang="nl-BE" sz="2200" dirty="0">
                <a:solidFill>
                  <a:srgbClr val="000000"/>
                </a:solidFill>
                <a:latin typeface="Arial"/>
                <a:ea typeface="Arial"/>
                <a:cs typeface="Arial"/>
                <a:sym typeface="Arial"/>
              </a:rPr>
              <a:t>ELAN understands “annotation” as the content of the segments (</a:t>
            </a:r>
            <a:r>
              <a:rPr lang="nl-BE" sz="2200" i="1" dirty="0">
                <a:solidFill>
                  <a:srgbClr val="000000"/>
                </a:solidFill>
                <a:latin typeface="Arial"/>
                <a:ea typeface="Arial"/>
                <a:cs typeface="Arial"/>
                <a:sym typeface="Arial"/>
              </a:rPr>
              <a:t>e.g., transcripts, codes, etc.</a:t>
            </a:r>
            <a:r>
              <a:rPr lang="nl-BE" sz="2200" dirty="0">
                <a:solidFill>
                  <a:srgbClr val="000000"/>
                </a:solidFill>
                <a:latin typeface="Arial"/>
                <a:ea typeface="Arial"/>
                <a:cs typeface="Arial"/>
                <a:sym typeface="Arial"/>
              </a:rPr>
              <a:t>): </a:t>
            </a:r>
            <a:endParaRPr sz="2200" dirty="0">
              <a:solidFill>
                <a:srgbClr val="000000"/>
              </a:solidFill>
              <a:latin typeface="Arial"/>
              <a:ea typeface="Arial"/>
              <a:cs typeface="Arial"/>
              <a:sym typeface="Arial"/>
            </a:endParaRPr>
          </a:p>
          <a:p>
            <a:pPr marL="1371600" indent="0">
              <a:lnSpc>
                <a:spcPct val="70000"/>
              </a:lnSpc>
              <a:spcBef>
                <a:spcPts val="0"/>
              </a:spcBef>
              <a:buNone/>
            </a:pPr>
            <a:endParaRPr sz="2200" dirty="0">
              <a:solidFill>
                <a:srgbClr val="000000"/>
              </a:solidFill>
              <a:latin typeface="Arial"/>
              <a:ea typeface="Arial"/>
              <a:cs typeface="Arial"/>
              <a:sym typeface="Arial"/>
            </a:endParaRPr>
          </a:p>
          <a:p>
            <a:pPr marL="269875" indent="-269875">
              <a:lnSpc>
                <a:spcPct val="70000"/>
              </a:lnSpc>
              <a:spcBef>
                <a:spcPts val="0"/>
              </a:spcBef>
              <a:buClr>
                <a:srgbClr val="000000"/>
              </a:buClr>
              <a:buSzPts val="2200"/>
            </a:pPr>
            <a:r>
              <a:rPr lang="nl-BE" sz="2200" b="1" dirty="0">
                <a:solidFill>
                  <a:srgbClr val="000000"/>
                </a:solidFill>
                <a:latin typeface="Arial"/>
                <a:ea typeface="Arial"/>
                <a:cs typeface="Arial"/>
                <a:sym typeface="Arial"/>
              </a:rPr>
              <a:t>segments</a:t>
            </a:r>
            <a:r>
              <a:rPr lang="nl-BE" sz="2200" dirty="0">
                <a:solidFill>
                  <a:srgbClr val="000000"/>
                </a:solidFill>
                <a:latin typeface="Arial"/>
                <a:ea typeface="Arial"/>
                <a:cs typeface="Arial"/>
                <a:sym typeface="Arial"/>
              </a:rPr>
              <a:t> are containers for annotations</a:t>
            </a:r>
            <a:endParaRPr sz="2200" dirty="0">
              <a:solidFill>
                <a:srgbClr val="000000"/>
              </a:solidFill>
              <a:latin typeface="Arial"/>
              <a:ea typeface="Arial"/>
              <a:cs typeface="Arial"/>
              <a:sym typeface="Arial"/>
            </a:endParaRPr>
          </a:p>
          <a:p>
            <a:pPr marL="269875" indent="-269875">
              <a:lnSpc>
                <a:spcPct val="70000"/>
              </a:lnSpc>
              <a:spcBef>
                <a:spcPts val="0"/>
              </a:spcBef>
              <a:buNone/>
            </a:pPr>
            <a:endParaRPr sz="2200" dirty="0">
              <a:solidFill>
                <a:srgbClr val="000000"/>
              </a:solidFill>
              <a:latin typeface="Arial"/>
              <a:ea typeface="Arial"/>
              <a:cs typeface="Arial"/>
              <a:sym typeface="Arial"/>
            </a:endParaRPr>
          </a:p>
          <a:p>
            <a:pPr marL="269875" indent="-269875">
              <a:lnSpc>
                <a:spcPct val="70000"/>
              </a:lnSpc>
              <a:spcBef>
                <a:spcPts val="0"/>
              </a:spcBef>
              <a:buClr>
                <a:srgbClr val="000000"/>
              </a:buClr>
              <a:buSzPts val="2200"/>
            </a:pPr>
            <a:r>
              <a:rPr lang="nl-BE" sz="2200" dirty="0">
                <a:solidFill>
                  <a:srgbClr val="000000"/>
                </a:solidFill>
                <a:latin typeface="Arial"/>
                <a:ea typeface="Arial"/>
                <a:cs typeface="Arial"/>
                <a:sym typeface="Arial"/>
              </a:rPr>
              <a:t>Each annotation is entered on a </a:t>
            </a:r>
            <a:r>
              <a:rPr lang="nl-BE" sz="2200" b="1" dirty="0">
                <a:solidFill>
                  <a:srgbClr val="000000"/>
                </a:solidFill>
                <a:latin typeface="Arial"/>
                <a:ea typeface="Arial"/>
                <a:cs typeface="Arial"/>
                <a:sym typeface="Arial"/>
              </a:rPr>
              <a:t>tier</a:t>
            </a:r>
            <a:r>
              <a:rPr lang="nl-BE" sz="2200" dirty="0">
                <a:solidFill>
                  <a:srgbClr val="000000"/>
                </a:solidFill>
                <a:latin typeface="Arial"/>
                <a:ea typeface="Arial"/>
                <a:cs typeface="Arial"/>
                <a:sym typeface="Arial"/>
              </a:rPr>
              <a:t> and assigned to a </a:t>
            </a:r>
            <a:r>
              <a:rPr lang="nl-BE" sz="2200" b="1" dirty="0">
                <a:solidFill>
                  <a:srgbClr val="000000"/>
                </a:solidFill>
                <a:latin typeface="Arial"/>
                <a:ea typeface="Arial"/>
                <a:cs typeface="Arial"/>
                <a:sym typeface="Arial"/>
              </a:rPr>
              <a:t>time interval</a:t>
            </a:r>
            <a:r>
              <a:rPr lang="nl-BE" sz="2200" dirty="0">
                <a:solidFill>
                  <a:srgbClr val="000000"/>
                </a:solidFill>
                <a:latin typeface="Arial"/>
                <a:ea typeface="Arial"/>
                <a:cs typeface="Arial"/>
                <a:sym typeface="Arial"/>
              </a:rPr>
              <a:t> </a:t>
            </a:r>
            <a:endParaRPr sz="2200" dirty="0">
              <a:solidFill>
                <a:srgbClr val="000000"/>
              </a:solidFill>
              <a:latin typeface="Arial"/>
              <a:ea typeface="Arial"/>
              <a:cs typeface="Arial"/>
              <a:sym typeface="Arial"/>
            </a:endParaRPr>
          </a:p>
          <a:p>
            <a:pPr marL="269875" indent="-269875">
              <a:lnSpc>
                <a:spcPct val="70000"/>
              </a:lnSpc>
              <a:spcBef>
                <a:spcPts val="0"/>
              </a:spcBef>
              <a:buNone/>
            </a:pPr>
            <a:endParaRPr sz="2200" dirty="0">
              <a:solidFill>
                <a:srgbClr val="000000"/>
              </a:solidFill>
              <a:latin typeface="Arial"/>
              <a:ea typeface="Arial"/>
              <a:cs typeface="Arial"/>
              <a:sym typeface="Arial"/>
            </a:endParaRPr>
          </a:p>
          <a:p>
            <a:pPr marL="269875" indent="-269875">
              <a:lnSpc>
                <a:spcPct val="70000"/>
              </a:lnSpc>
              <a:spcBef>
                <a:spcPts val="0"/>
              </a:spcBef>
              <a:buClr>
                <a:srgbClr val="000000"/>
              </a:buClr>
              <a:buSzPts val="2200"/>
            </a:pPr>
            <a:r>
              <a:rPr lang="nl-BE" sz="2200" dirty="0">
                <a:solidFill>
                  <a:srgbClr val="000000"/>
                </a:solidFill>
                <a:latin typeface="Arial"/>
                <a:ea typeface="Arial"/>
                <a:cs typeface="Arial"/>
                <a:sym typeface="Arial"/>
              </a:rPr>
              <a:t>There is also the possibility to add </a:t>
            </a:r>
            <a:r>
              <a:rPr lang="nl-BE" sz="2200" b="1" dirty="0">
                <a:solidFill>
                  <a:srgbClr val="000000"/>
                </a:solidFill>
                <a:latin typeface="Arial"/>
                <a:ea typeface="Arial"/>
                <a:cs typeface="Arial"/>
                <a:sym typeface="Arial"/>
              </a:rPr>
              <a:t>comments</a:t>
            </a:r>
            <a:endParaRPr sz="2200" b="1" dirty="0">
              <a:solidFill>
                <a:srgbClr val="000000"/>
              </a:solidFill>
              <a:latin typeface="Arial"/>
              <a:ea typeface="Arial"/>
              <a:cs typeface="Arial"/>
              <a:sym typeface="Arial"/>
            </a:endParaRPr>
          </a:p>
        </p:txBody>
      </p:sp>
      <p:pic>
        <p:nvPicPr>
          <p:cNvPr id="455" name="Google Shape;455;p50"/>
          <p:cNvPicPr preferRelativeResize="0"/>
          <p:nvPr/>
        </p:nvPicPr>
        <p:blipFill>
          <a:blip r:embed="rId3">
            <a:alphaModFix/>
          </a:blip>
          <a:stretch>
            <a:fillRect/>
          </a:stretch>
        </p:blipFill>
        <p:spPr>
          <a:xfrm>
            <a:off x="5888082" y="3649252"/>
            <a:ext cx="4644379" cy="2540166"/>
          </a:xfrm>
          <a:prstGeom prst="rect">
            <a:avLst/>
          </a:prstGeom>
          <a:noFill/>
          <a:ln>
            <a:noFill/>
          </a:ln>
        </p:spPr>
      </p:pic>
      <p:pic>
        <p:nvPicPr>
          <p:cNvPr id="456" name="Google Shape;456;p50"/>
          <p:cNvPicPr preferRelativeResize="0"/>
          <p:nvPr/>
        </p:nvPicPr>
        <p:blipFill rotWithShape="1">
          <a:blip r:embed="rId4">
            <a:alphaModFix/>
          </a:blip>
          <a:srcRect t="44496"/>
          <a:stretch/>
        </p:blipFill>
        <p:spPr>
          <a:xfrm>
            <a:off x="5810368" y="1019645"/>
            <a:ext cx="4714548" cy="2379634"/>
          </a:xfrm>
          <a:prstGeom prst="rect">
            <a:avLst/>
          </a:prstGeom>
          <a:noFill/>
          <a:ln>
            <a:noFill/>
          </a:ln>
        </p:spPr>
      </p:pic>
      <p:sp>
        <p:nvSpPr>
          <p:cNvPr id="457" name="Google Shape;457;p50"/>
          <p:cNvSpPr txBox="1">
            <a:spLocks noGrp="1"/>
          </p:cNvSpPr>
          <p:nvPr>
            <p:ph type="sldNum" idx="12"/>
          </p:nvPr>
        </p:nvSpPr>
        <p:spPr>
          <a:xfrm>
            <a:off x="7981950" y="6573187"/>
            <a:ext cx="2057400" cy="269700"/>
          </a:xfrm>
          <a:prstGeom prst="rect">
            <a:avLst/>
          </a:prstGeom>
        </p:spPr>
        <p:txBody>
          <a:bodyPr spcFirstLastPara="1" wrap="square" lIns="91425" tIns="45700" rIns="0" bIns="45700" anchor="ctr" anchorCtr="0">
            <a:noAutofit/>
          </a:bodyPr>
          <a:lstStyle/>
          <a:p>
            <a:fld id="{00000000-1234-1234-1234-123412341234}" type="slidenum">
              <a:rPr lang="nl-BE"/>
              <a:pPr/>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1"/>
          <p:cNvSpPr txBox="1">
            <a:spLocks noGrp="1"/>
          </p:cNvSpPr>
          <p:nvPr>
            <p:ph type="title" idx="4294967295"/>
          </p:nvPr>
        </p:nvSpPr>
        <p:spPr>
          <a:xfrm>
            <a:off x="1835700" y="186967"/>
            <a:ext cx="8520600" cy="763500"/>
          </a:xfrm>
          <a:prstGeom prst="rect">
            <a:avLst/>
          </a:prstGeom>
        </p:spPr>
        <p:txBody>
          <a:bodyPr spcFirstLastPara="1" wrap="square" lIns="91425" tIns="45700" rIns="91425" bIns="45700" anchor="t" anchorCtr="0">
            <a:noAutofit/>
          </a:bodyPr>
          <a:lstStyle/>
          <a:p>
            <a:r>
              <a:rPr lang="nl-BE" b="0"/>
              <a:t>ELAN’s working modes</a:t>
            </a:r>
            <a:endParaRPr b="0"/>
          </a:p>
        </p:txBody>
      </p:sp>
      <p:sp>
        <p:nvSpPr>
          <p:cNvPr id="463" name="Google Shape;463;p51"/>
          <p:cNvSpPr txBox="1"/>
          <p:nvPr/>
        </p:nvSpPr>
        <p:spPr>
          <a:xfrm>
            <a:off x="1981200" y="1016000"/>
            <a:ext cx="3745800" cy="2197500"/>
          </a:xfrm>
          <a:prstGeom prst="rect">
            <a:avLst/>
          </a:prstGeom>
          <a:noFill/>
          <a:ln>
            <a:noFill/>
          </a:ln>
        </p:spPr>
        <p:txBody>
          <a:bodyPr spcFirstLastPara="1" wrap="square" lIns="91425" tIns="45700" rIns="91425" bIns="45700" anchor="t" anchorCtr="0">
            <a:noAutofit/>
          </a:bodyPr>
          <a:lstStyle/>
          <a:p>
            <a:pPr marL="342900" indent="-342900">
              <a:spcBef>
                <a:spcPts val="400"/>
              </a:spcBef>
              <a:buSzPts val="2400"/>
              <a:buChar char="•"/>
            </a:pPr>
            <a:r>
              <a:rPr lang="nl-BE" sz="2400">
                <a:solidFill>
                  <a:schemeClr val="dk1"/>
                </a:solidFill>
                <a:latin typeface="Trebuchet MS"/>
                <a:ea typeface="Trebuchet MS"/>
                <a:cs typeface="Trebuchet MS"/>
                <a:sym typeface="Trebuchet MS"/>
              </a:rPr>
              <a:t>Segmentation mode</a:t>
            </a:r>
            <a:endParaRPr sz="2400">
              <a:solidFill>
                <a:schemeClr val="dk1"/>
              </a:solidFill>
              <a:latin typeface="Trebuchet MS"/>
              <a:ea typeface="Trebuchet MS"/>
              <a:cs typeface="Trebuchet MS"/>
              <a:sym typeface="Trebuchet MS"/>
            </a:endParaRPr>
          </a:p>
          <a:p>
            <a:pPr marL="342900" indent="-342900">
              <a:spcBef>
                <a:spcPts val="400"/>
              </a:spcBef>
              <a:buSzPts val="2400"/>
              <a:buChar char="•"/>
            </a:pPr>
            <a:r>
              <a:rPr lang="nl-BE" sz="2400">
                <a:latin typeface="Trebuchet MS"/>
                <a:ea typeface="Trebuchet MS"/>
                <a:cs typeface="Trebuchet MS"/>
                <a:sym typeface="Trebuchet MS"/>
              </a:rPr>
              <a:t>Annotation mode </a:t>
            </a:r>
            <a:endParaRPr sz="2400">
              <a:latin typeface="Trebuchet MS"/>
              <a:ea typeface="Trebuchet MS"/>
              <a:cs typeface="Trebuchet MS"/>
              <a:sym typeface="Trebuchet MS"/>
            </a:endParaRPr>
          </a:p>
          <a:p>
            <a:pPr marL="342900" indent="-342900">
              <a:spcBef>
                <a:spcPts val="400"/>
              </a:spcBef>
              <a:buSzPts val="2400"/>
              <a:buChar char="•"/>
            </a:pPr>
            <a:r>
              <a:rPr lang="nl-BE" sz="2400">
                <a:latin typeface="Trebuchet MS"/>
                <a:ea typeface="Trebuchet MS"/>
                <a:cs typeface="Trebuchet MS"/>
                <a:sym typeface="Trebuchet MS"/>
              </a:rPr>
              <a:t>Synchronization mode</a:t>
            </a:r>
            <a:endParaRPr sz="2400">
              <a:latin typeface="Trebuchet MS"/>
              <a:ea typeface="Trebuchet MS"/>
              <a:cs typeface="Trebuchet MS"/>
              <a:sym typeface="Trebuchet MS"/>
            </a:endParaRPr>
          </a:p>
          <a:p>
            <a:pPr marL="342900" indent="-342900">
              <a:spcBef>
                <a:spcPts val="400"/>
              </a:spcBef>
              <a:buSzPts val="2400"/>
              <a:buChar char="•"/>
            </a:pPr>
            <a:r>
              <a:rPr lang="nl-BE" sz="2400">
                <a:latin typeface="Trebuchet MS"/>
                <a:ea typeface="Trebuchet MS"/>
                <a:cs typeface="Trebuchet MS"/>
                <a:sym typeface="Trebuchet MS"/>
              </a:rPr>
              <a:t>Transcription mode</a:t>
            </a:r>
            <a:endParaRPr sz="2400">
              <a:latin typeface="Trebuchet MS"/>
              <a:ea typeface="Trebuchet MS"/>
              <a:cs typeface="Trebuchet MS"/>
              <a:sym typeface="Trebuchet MS"/>
            </a:endParaRPr>
          </a:p>
        </p:txBody>
      </p:sp>
      <p:pic>
        <p:nvPicPr>
          <p:cNvPr id="464" name="Google Shape;464;p51" descr="segmentation_mode_4_5.png"/>
          <p:cNvPicPr preferRelativeResize="0"/>
          <p:nvPr/>
        </p:nvPicPr>
        <p:blipFill rotWithShape="1">
          <a:blip r:embed="rId3">
            <a:alphaModFix/>
          </a:blip>
          <a:srcRect l="-10547" r="-10547"/>
          <a:stretch/>
        </p:blipFill>
        <p:spPr>
          <a:xfrm>
            <a:off x="5827873" y="248832"/>
            <a:ext cx="4710457" cy="3328867"/>
          </a:xfrm>
          <a:prstGeom prst="rect">
            <a:avLst/>
          </a:prstGeom>
          <a:noFill/>
          <a:ln>
            <a:noFill/>
          </a:ln>
        </p:spPr>
      </p:pic>
      <p:pic>
        <p:nvPicPr>
          <p:cNvPr id="465" name="Google Shape;465;p51" descr="Screenshot_ELAN_2.png"/>
          <p:cNvPicPr preferRelativeResize="0"/>
          <p:nvPr/>
        </p:nvPicPr>
        <p:blipFill rotWithShape="1">
          <a:blip r:embed="rId4">
            <a:alphaModFix/>
          </a:blip>
          <a:srcRect t="2257"/>
          <a:stretch/>
        </p:blipFill>
        <p:spPr>
          <a:xfrm>
            <a:off x="2057836" y="3393228"/>
            <a:ext cx="3740817" cy="3017006"/>
          </a:xfrm>
          <a:prstGeom prst="rect">
            <a:avLst/>
          </a:prstGeom>
          <a:noFill/>
          <a:ln>
            <a:noFill/>
          </a:ln>
        </p:spPr>
      </p:pic>
      <p:pic>
        <p:nvPicPr>
          <p:cNvPr id="466" name="Google Shape;466;p51"/>
          <p:cNvPicPr preferRelativeResize="0"/>
          <p:nvPr/>
        </p:nvPicPr>
        <p:blipFill rotWithShape="1">
          <a:blip r:embed="rId5">
            <a:alphaModFix/>
          </a:blip>
          <a:srcRect/>
          <a:stretch/>
        </p:blipFill>
        <p:spPr>
          <a:xfrm>
            <a:off x="6200351" y="3794777"/>
            <a:ext cx="4034050" cy="2517939"/>
          </a:xfrm>
          <a:prstGeom prst="rect">
            <a:avLst/>
          </a:prstGeom>
          <a:noFill/>
          <a:ln>
            <a:noFill/>
          </a:ln>
        </p:spPr>
      </p:pic>
      <p:sp>
        <p:nvSpPr>
          <p:cNvPr id="467" name="Google Shape;467;p51"/>
          <p:cNvSpPr txBox="1">
            <a:spLocks noGrp="1"/>
          </p:cNvSpPr>
          <p:nvPr>
            <p:ph type="sldNum" idx="4294967295"/>
          </p:nvPr>
        </p:nvSpPr>
        <p:spPr>
          <a:xfrm>
            <a:off x="9996458" y="6217622"/>
            <a:ext cx="548700" cy="524700"/>
          </a:xfrm>
          <a:prstGeom prst="rect">
            <a:avLst/>
          </a:prstGeom>
        </p:spPr>
        <p:txBody>
          <a:bodyPr spcFirstLastPara="1" wrap="square" lIns="91425" tIns="45700" rIns="0" bIns="45700" anchor="ctr" anchorCtr="0">
            <a:noAutofit/>
          </a:bodyPr>
          <a:lstStyle/>
          <a:p>
            <a:fld id="{00000000-1234-1234-1234-123412341234}" type="slidenum">
              <a:rPr lang="nl-BE"/>
              <a:pPr/>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4"/>
          <p:cNvSpPr txBox="1">
            <a:spLocks noGrp="1"/>
          </p:cNvSpPr>
          <p:nvPr>
            <p:ph type="title"/>
          </p:nvPr>
        </p:nvSpPr>
        <p:spPr>
          <a:xfrm>
            <a:off x="1690200" y="406792"/>
            <a:ext cx="8520600" cy="763500"/>
          </a:xfrm>
          <a:prstGeom prst="rect">
            <a:avLst/>
          </a:prstGeom>
        </p:spPr>
        <p:txBody>
          <a:bodyPr spcFirstLastPara="1" wrap="square" lIns="91425" tIns="45700" rIns="91425" bIns="45700" anchor="t" anchorCtr="0">
            <a:noAutofit/>
          </a:bodyPr>
          <a:lstStyle/>
          <a:p>
            <a:r>
              <a:rPr lang="nl-BE" sz="3400" b="0"/>
              <a:t>ELAN user communities</a:t>
            </a:r>
            <a:endParaRPr sz="3400" b="0"/>
          </a:p>
        </p:txBody>
      </p:sp>
      <p:sp>
        <p:nvSpPr>
          <p:cNvPr id="406" name="Google Shape;406;p44"/>
          <p:cNvSpPr txBox="1">
            <a:spLocks noGrp="1"/>
          </p:cNvSpPr>
          <p:nvPr>
            <p:ph type="body" idx="1"/>
          </p:nvPr>
        </p:nvSpPr>
        <p:spPr>
          <a:xfrm>
            <a:off x="1690200" y="1170300"/>
            <a:ext cx="8229600" cy="5528400"/>
          </a:xfrm>
          <a:prstGeom prst="rect">
            <a:avLst/>
          </a:prstGeom>
          <a:noFill/>
          <a:ln>
            <a:noFill/>
          </a:ln>
        </p:spPr>
        <p:txBody>
          <a:bodyPr spcFirstLastPara="1" wrap="square" lIns="91425" tIns="45700" rIns="91425" bIns="45700" anchor="t" anchorCtr="0">
            <a:noAutofit/>
          </a:bodyPr>
          <a:lstStyle/>
          <a:p>
            <a:pPr marL="342900" indent="-317500">
              <a:spcBef>
                <a:spcPts val="400"/>
              </a:spcBef>
              <a:buClr>
                <a:schemeClr val="dk1"/>
              </a:buClr>
              <a:buSzPts val="2000"/>
              <a:buFont typeface="Calibri"/>
              <a:buChar char="•"/>
            </a:pPr>
            <a:r>
              <a:rPr lang="nl-BE" sz="2000"/>
              <a:t>Language documentation</a:t>
            </a:r>
            <a:endParaRPr sz="2000"/>
          </a:p>
          <a:p>
            <a:pPr marL="342900" indent="-317500">
              <a:spcBef>
                <a:spcPts val="400"/>
              </a:spcBef>
              <a:buClr>
                <a:schemeClr val="dk1"/>
              </a:buClr>
              <a:buSzPts val="2000"/>
              <a:buFont typeface="Calibri"/>
              <a:buChar char="•"/>
            </a:pPr>
            <a:r>
              <a:rPr lang="nl-BE" sz="2000"/>
              <a:t>Sign Language research</a:t>
            </a:r>
            <a:endParaRPr sz="2000"/>
          </a:p>
          <a:p>
            <a:pPr marL="342900" indent="-317500">
              <a:spcBef>
                <a:spcPts val="400"/>
              </a:spcBef>
              <a:buClr>
                <a:schemeClr val="dk1"/>
              </a:buClr>
              <a:buSzPts val="2000"/>
              <a:buFont typeface="Calibri"/>
              <a:buChar char="•"/>
            </a:pPr>
            <a:r>
              <a:rPr lang="nl-BE" sz="2000"/>
              <a:t>Gesture research</a:t>
            </a:r>
            <a:endParaRPr sz="2000"/>
          </a:p>
          <a:p>
            <a:pPr marL="342900" indent="-317500">
              <a:spcBef>
                <a:spcPts val="400"/>
              </a:spcBef>
              <a:buClr>
                <a:schemeClr val="dk1"/>
              </a:buClr>
              <a:buSzPts val="2000"/>
              <a:buFont typeface="Calibri"/>
              <a:buChar char="•"/>
            </a:pPr>
            <a:r>
              <a:rPr lang="nl-BE" sz="2000"/>
              <a:t>Multimodality research</a:t>
            </a:r>
            <a:endParaRPr sz="2000"/>
          </a:p>
          <a:p>
            <a:pPr marL="342900" indent="-317500">
              <a:spcBef>
                <a:spcPts val="400"/>
              </a:spcBef>
              <a:buClr>
                <a:schemeClr val="dk1"/>
              </a:buClr>
              <a:buSzPts val="2000"/>
              <a:buFont typeface="Calibri"/>
              <a:buChar char="•"/>
            </a:pPr>
            <a:r>
              <a:rPr lang="nl-BE" sz="2000"/>
              <a:t>Behavioural studies</a:t>
            </a:r>
            <a:endParaRPr sz="2000"/>
          </a:p>
          <a:p>
            <a:pPr marL="342900" indent="-317500">
              <a:spcBef>
                <a:spcPts val="400"/>
              </a:spcBef>
              <a:buClr>
                <a:schemeClr val="dk1"/>
              </a:buClr>
              <a:buSzPts val="2000"/>
              <a:buFont typeface="Calibri"/>
              <a:buChar char="•"/>
            </a:pPr>
            <a:r>
              <a:rPr lang="nl-BE" sz="2000"/>
              <a:t>Psychology, psychiatry </a:t>
            </a:r>
            <a:endParaRPr sz="2000"/>
          </a:p>
          <a:p>
            <a:pPr marL="342900" indent="-317500">
              <a:spcBef>
                <a:spcPts val="400"/>
              </a:spcBef>
              <a:buClr>
                <a:schemeClr val="dk1"/>
              </a:buClr>
              <a:buSzPts val="2000"/>
              <a:buFont typeface="Calibri"/>
              <a:buChar char="•"/>
            </a:pPr>
            <a:r>
              <a:rPr lang="nl-BE" sz="2000"/>
              <a:t>Other...</a:t>
            </a:r>
            <a:endParaRPr sz="2000"/>
          </a:p>
          <a:p>
            <a:pPr marL="742950" lvl="1" indent="-158750">
              <a:spcBef>
                <a:spcPts val="400"/>
              </a:spcBef>
              <a:buClr>
                <a:schemeClr val="dk1"/>
              </a:buClr>
              <a:buNone/>
            </a:pPr>
            <a:endParaRPr i="0" u="none" strike="noStrike" cap="none">
              <a:solidFill>
                <a:schemeClr val="dk1"/>
              </a:solidFill>
            </a:endParaRPr>
          </a:p>
        </p:txBody>
      </p:sp>
      <p:sp>
        <p:nvSpPr>
          <p:cNvPr id="407" name="Google Shape;407;p44"/>
          <p:cNvSpPr txBox="1"/>
          <p:nvPr/>
        </p:nvSpPr>
        <p:spPr>
          <a:xfrm>
            <a:off x="7846525" y="6260867"/>
            <a:ext cx="2687400" cy="315900"/>
          </a:xfrm>
          <a:prstGeom prst="rect">
            <a:avLst/>
          </a:prstGeom>
          <a:noFill/>
          <a:ln>
            <a:noFill/>
          </a:ln>
        </p:spPr>
        <p:txBody>
          <a:bodyPr spcFirstLastPara="1" wrap="square" lIns="91425" tIns="91425" rIns="91425" bIns="91425" anchor="ctr" anchorCtr="0">
            <a:noAutofit/>
          </a:bodyPr>
          <a:lstStyle/>
          <a:p>
            <a:r>
              <a:rPr lang="nl-BE" sz="1000" i="1"/>
              <a:t>Original slide by Han Sloetjes</a:t>
            </a:r>
            <a:endParaRPr sz="1000" i="1"/>
          </a:p>
        </p:txBody>
      </p:sp>
      <p:pic>
        <p:nvPicPr>
          <p:cNvPr id="408" name="Google Shape;408;p44"/>
          <p:cNvPicPr preferRelativeResize="0"/>
          <p:nvPr/>
        </p:nvPicPr>
        <p:blipFill rotWithShape="1">
          <a:blip r:embed="rId3">
            <a:alphaModFix/>
          </a:blip>
          <a:srcRect/>
          <a:stretch/>
        </p:blipFill>
        <p:spPr>
          <a:xfrm>
            <a:off x="4771921" y="2066150"/>
            <a:ext cx="5762005" cy="4194726"/>
          </a:xfrm>
          <a:prstGeom prst="rect">
            <a:avLst/>
          </a:prstGeom>
          <a:noFill/>
          <a:ln>
            <a:noFill/>
          </a:ln>
        </p:spPr>
      </p:pic>
      <p:sp>
        <p:nvSpPr>
          <p:cNvPr id="409" name="Google Shape;409;p44"/>
          <p:cNvSpPr txBox="1">
            <a:spLocks noGrp="1"/>
          </p:cNvSpPr>
          <p:nvPr>
            <p:ph type="sldNum" idx="12"/>
          </p:nvPr>
        </p:nvSpPr>
        <p:spPr>
          <a:xfrm>
            <a:off x="9996458" y="6217622"/>
            <a:ext cx="548700" cy="524700"/>
          </a:xfrm>
          <a:prstGeom prst="rect">
            <a:avLst/>
          </a:prstGeom>
        </p:spPr>
        <p:txBody>
          <a:bodyPr spcFirstLastPara="1" wrap="square" lIns="91425" tIns="45700" rIns="0" bIns="45700" anchor="ctr" anchorCtr="0">
            <a:noAutofit/>
          </a:bodyPr>
          <a:lstStyle/>
          <a:p>
            <a:fld id="{00000000-1234-1234-1234-123412341234}" type="slidenum">
              <a:rPr lang="nl-BE"/>
              <a:pPr/>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2"/>
          <p:cNvSpPr txBox="1">
            <a:spLocks noGrp="1"/>
          </p:cNvSpPr>
          <p:nvPr>
            <p:ph type="title"/>
          </p:nvPr>
        </p:nvSpPr>
        <p:spPr>
          <a:xfrm>
            <a:off x="2152650" y="365126"/>
            <a:ext cx="7886700" cy="1080000"/>
          </a:xfrm>
          <a:prstGeom prst="rect">
            <a:avLst/>
          </a:prstGeom>
          <a:noFill/>
          <a:ln>
            <a:noFill/>
          </a:ln>
        </p:spPr>
        <p:txBody>
          <a:bodyPr spcFirstLastPara="1" wrap="square" lIns="91425" tIns="45700" rIns="91425" bIns="45700" anchor="t" anchorCtr="0">
            <a:noAutofit/>
          </a:bodyPr>
          <a:lstStyle/>
          <a:p>
            <a:pPr>
              <a:lnSpc>
                <a:spcPct val="115000"/>
              </a:lnSpc>
              <a:spcBef>
                <a:spcPts val="100"/>
              </a:spcBef>
              <a:buSzPts val="3500"/>
            </a:pPr>
            <a:r>
              <a:rPr lang="nl-BE"/>
              <a:t>Linguistic Analysis - Free Tool</a:t>
            </a:r>
            <a:endParaRPr/>
          </a:p>
        </p:txBody>
      </p:sp>
      <p:sp>
        <p:nvSpPr>
          <p:cNvPr id="474" name="Google Shape;474;p52"/>
          <p:cNvSpPr txBox="1">
            <a:spLocks noGrp="1"/>
          </p:cNvSpPr>
          <p:nvPr>
            <p:ph type="body" idx="1"/>
          </p:nvPr>
        </p:nvSpPr>
        <p:spPr>
          <a:xfrm>
            <a:off x="2038350" y="1307636"/>
            <a:ext cx="8629500" cy="5112300"/>
          </a:xfrm>
          <a:prstGeom prst="rect">
            <a:avLst/>
          </a:prstGeom>
          <a:noFill/>
          <a:ln>
            <a:noFill/>
          </a:ln>
        </p:spPr>
        <p:txBody>
          <a:bodyPr spcFirstLastPara="1" wrap="square" lIns="91425" tIns="45700" rIns="91425" bIns="45700" anchor="t" anchorCtr="0">
            <a:noAutofit/>
          </a:bodyPr>
          <a:lstStyle/>
          <a:p>
            <a:pPr marL="228600" indent="-76200">
              <a:spcBef>
                <a:spcPts val="0"/>
              </a:spcBef>
              <a:buNone/>
            </a:pPr>
            <a:endParaRPr b="1">
              <a:solidFill>
                <a:srgbClr val="3D85C6"/>
              </a:solidFill>
            </a:endParaRPr>
          </a:p>
          <a:p>
            <a:pPr marL="228600" indent="-76200">
              <a:spcBef>
                <a:spcPts val="0"/>
              </a:spcBef>
              <a:buNone/>
            </a:pPr>
            <a:r>
              <a:rPr lang="nl-BE" b="1">
                <a:solidFill>
                  <a:srgbClr val="3D85C6"/>
                </a:solidFill>
              </a:rPr>
              <a:t>SketchEngine at </a:t>
            </a:r>
            <a:r>
              <a:rPr lang="nl-BE" b="1" u="sng">
                <a:solidFill>
                  <a:srgbClr val="3D85C6"/>
                </a:solidFill>
                <a:hlinkClick r:id="rId3"/>
              </a:rPr>
              <a:t>https://auth.sketchengine.eu/#login</a:t>
            </a:r>
            <a:endParaRPr b="1">
              <a:solidFill>
                <a:srgbClr val="3D85C6"/>
              </a:solidFill>
            </a:endParaRPr>
          </a:p>
          <a:p>
            <a:pPr marL="228600" indent="-76200">
              <a:spcBef>
                <a:spcPts val="0"/>
              </a:spcBef>
              <a:buNone/>
            </a:pPr>
            <a:endParaRPr b="1">
              <a:solidFill>
                <a:srgbClr val="3D85C6"/>
              </a:solidFill>
            </a:endParaRPr>
          </a:p>
          <a:p>
            <a:pPr marL="228600" indent="-76200">
              <a:spcBef>
                <a:spcPts val="0"/>
              </a:spcBef>
              <a:buNone/>
            </a:pPr>
            <a:r>
              <a:rPr lang="nl-BE" b="1">
                <a:solidFill>
                  <a:srgbClr val="3D85C6"/>
                </a:solidFill>
              </a:rPr>
              <a:t>User Manual at</a:t>
            </a:r>
            <a:endParaRPr/>
          </a:p>
          <a:p>
            <a:pPr marL="228600" indent="-76200">
              <a:spcBef>
                <a:spcPts val="0"/>
              </a:spcBef>
              <a:buNone/>
            </a:pPr>
            <a:r>
              <a:rPr lang="nl-BE" b="1" u="sng">
                <a:solidFill>
                  <a:srgbClr val="3D85C6"/>
                </a:solidFill>
                <a:hlinkClick r:id="rId4"/>
              </a:rPr>
              <a:t>https://www.sketchengine.eu/user-guide/user-manual/</a:t>
            </a:r>
            <a:r>
              <a:rPr lang="nl-BE" b="1">
                <a:solidFill>
                  <a:srgbClr val="3D85C6"/>
                </a:solidFill>
              </a:rPr>
              <a:t> </a:t>
            </a:r>
            <a:endParaRPr b="1">
              <a:solidFill>
                <a:srgbClr val="3D85C6"/>
              </a:solidFill>
            </a:endParaRPr>
          </a:p>
          <a:p>
            <a:pPr marL="228600" indent="-76200">
              <a:spcBef>
                <a:spcPts val="0"/>
              </a:spcBef>
              <a:buNone/>
            </a:pPr>
            <a:endParaRPr b="1">
              <a:solidFill>
                <a:srgbClr val="3D85C6"/>
              </a:solidFill>
            </a:endParaRPr>
          </a:p>
          <a:p>
            <a:pPr marL="228600" indent="-76200">
              <a:spcBef>
                <a:spcPts val="0"/>
              </a:spcBef>
              <a:buNone/>
            </a:pPr>
            <a:endParaRPr b="1">
              <a:solidFill>
                <a:srgbClr val="799029"/>
              </a:solidFill>
            </a:endParaRPr>
          </a:p>
        </p:txBody>
      </p:sp>
      <p:sp>
        <p:nvSpPr>
          <p:cNvPr id="475" name="Google Shape;475;p52"/>
          <p:cNvSpPr txBox="1">
            <a:spLocks noGrp="1"/>
          </p:cNvSpPr>
          <p:nvPr>
            <p:ph type="sldNum" idx="12"/>
          </p:nvPr>
        </p:nvSpPr>
        <p:spPr>
          <a:xfrm>
            <a:off x="7981950" y="6573187"/>
            <a:ext cx="2057400" cy="269700"/>
          </a:xfrm>
          <a:prstGeom prst="rect">
            <a:avLst/>
          </a:prstGeom>
          <a:noFill/>
          <a:ln>
            <a:noFill/>
          </a:ln>
        </p:spPr>
        <p:txBody>
          <a:bodyPr spcFirstLastPara="1" wrap="square" lIns="91425" tIns="45700" rIns="0" bIns="45700" anchor="ctr" anchorCtr="0">
            <a:noAutofit/>
          </a:bodyPr>
          <a:lstStyle/>
          <a:p>
            <a:fld id="{00000000-1234-1234-1234-123412341234}" type="slidenum">
              <a:rPr lang="nl-BE"/>
              <a:pPr/>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3"/>
          <p:cNvSpPr txBox="1"/>
          <p:nvPr/>
        </p:nvSpPr>
        <p:spPr>
          <a:xfrm>
            <a:off x="2260244" y="2796276"/>
            <a:ext cx="7886700" cy="1080000"/>
          </a:xfrm>
          <a:prstGeom prst="rect">
            <a:avLst/>
          </a:prstGeom>
          <a:noFill/>
          <a:ln>
            <a:noFill/>
          </a:ln>
        </p:spPr>
        <p:txBody>
          <a:bodyPr spcFirstLastPara="1" wrap="square" lIns="91425" tIns="45700" rIns="91425" bIns="45700" anchor="t" anchorCtr="0">
            <a:noAutofit/>
          </a:bodyPr>
          <a:lstStyle/>
          <a:p>
            <a:pPr>
              <a:lnSpc>
                <a:spcPct val="90000"/>
              </a:lnSpc>
              <a:buClr>
                <a:srgbClr val="CAA6FB"/>
              </a:buClr>
              <a:buSzPts val="3500"/>
            </a:pPr>
            <a:r>
              <a:rPr lang="nl-BE" sz="3500" b="1">
                <a:solidFill>
                  <a:srgbClr val="CAA6FB"/>
                </a:solidFill>
                <a:latin typeface="Calibri"/>
                <a:ea typeface="Calibri"/>
                <a:cs typeface="Calibri"/>
                <a:sym typeface="Calibri"/>
              </a:rPr>
              <a:t>Landscape</a:t>
            </a:r>
            <a:endParaRPr sz="3500" b="1">
              <a:solidFill>
                <a:srgbClr val="CAA6FB"/>
              </a:solidFill>
              <a:latin typeface="Calibri"/>
              <a:ea typeface="Calibri"/>
              <a:cs typeface="Calibri"/>
              <a:sym typeface="Calibri"/>
            </a:endParaRPr>
          </a:p>
          <a:p>
            <a:r>
              <a:rPr lang="nl-BE" sz="2200" b="1">
                <a:solidFill>
                  <a:srgbClr val="CAA6FB"/>
                </a:solidFill>
                <a:latin typeface="Calibri"/>
                <a:ea typeface="Calibri"/>
                <a:cs typeface="Calibri"/>
                <a:sym typeface="Calibri"/>
              </a:rPr>
              <a:t>What affective social sign processing scholars do with spoken data</a:t>
            </a:r>
            <a:endParaRPr sz="3500" b="1">
              <a:solidFill>
                <a:srgbClr val="CAA6FB"/>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4"/>
          <p:cNvSpPr txBox="1">
            <a:spLocks noGrp="1"/>
          </p:cNvSpPr>
          <p:nvPr>
            <p:ph type="title"/>
          </p:nvPr>
        </p:nvSpPr>
        <p:spPr>
          <a:xfrm>
            <a:off x="2152650" y="365126"/>
            <a:ext cx="7886700" cy="1080000"/>
          </a:xfrm>
          <a:prstGeom prst="rect">
            <a:avLst/>
          </a:prstGeom>
          <a:noFill/>
          <a:ln>
            <a:noFill/>
          </a:ln>
        </p:spPr>
        <p:txBody>
          <a:bodyPr spcFirstLastPara="1" wrap="square" lIns="91425" tIns="45700" rIns="91425" bIns="45700" anchor="t" anchorCtr="0">
            <a:noAutofit/>
          </a:bodyPr>
          <a:lstStyle/>
          <a:p>
            <a:r>
              <a:rPr lang="nl-BE"/>
              <a:t>Social Signal Processing </a:t>
            </a:r>
            <a:endParaRPr/>
          </a:p>
        </p:txBody>
      </p:sp>
      <p:sp>
        <p:nvSpPr>
          <p:cNvPr id="486" name="Google Shape;486;p54"/>
          <p:cNvSpPr txBox="1"/>
          <p:nvPr/>
        </p:nvSpPr>
        <p:spPr>
          <a:xfrm>
            <a:off x="1745674" y="2585537"/>
            <a:ext cx="5214600" cy="1446600"/>
          </a:xfrm>
          <a:prstGeom prst="rect">
            <a:avLst/>
          </a:prstGeom>
          <a:noFill/>
          <a:ln>
            <a:noFill/>
          </a:ln>
        </p:spPr>
        <p:txBody>
          <a:bodyPr spcFirstLastPara="1" wrap="square" lIns="91425" tIns="45700" rIns="91425" bIns="45700" anchor="t" anchorCtr="0">
            <a:noAutofit/>
          </a:bodyPr>
          <a:lstStyle/>
          <a:p>
            <a:r>
              <a:rPr lang="nl-BE" sz="2200"/>
              <a:t>“SSP is the computing domain aimed at the modeling, </a:t>
            </a:r>
            <a:r>
              <a:rPr lang="nl-BE" sz="2200" b="1"/>
              <a:t>analysis</a:t>
            </a:r>
            <a:r>
              <a:rPr lang="nl-BE" sz="2200"/>
              <a:t>, and synthesis of social signals in human-human and human-machine interactions.”</a:t>
            </a:r>
            <a:endParaRPr sz="2200"/>
          </a:p>
        </p:txBody>
      </p:sp>
      <p:sp>
        <p:nvSpPr>
          <p:cNvPr id="487" name="Google Shape;487;p54"/>
          <p:cNvSpPr txBox="1"/>
          <p:nvPr/>
        </p:nvSpPr>
        <p:spPr>
          <a:xfrm>
            <a:off x="5231673" y="895525"/>
            <a:ext cx="5214600" cy="1446600"/>
          </a:xfrm>
          <a:prstGeom prst="rect">
            <a:avLst/>
          </a:prstGeom>
          <a:noFill/>
          <a:ln>
            <a:noFill/>
          </a:ln>
        </p:spPr>
        <p:txBody>
          <a:bodyPr spcFirstLastPara="1" wrap="square" lIns="91425" tIns="45700" rIns="91425" bIns="45700" anchor="t" anchorCtr="0">
            <a:noAutofit/>
          </a:bodyPr>
          <a:lstStyle/>
          <a:p>
            <a:pPr algn="r"/>
            <a:endParaRPr sz="2200"/>
          </a:p>
          <a:p>
            <a:pPr algn="r"/>
            <a:r>
              <a:rPr lang="nl-BE" sz="2200"/>
              <a:t>“How can emotions be generated in computers, </a:t>
            </a:r>
            <a:r>
              <a:rPr lang="nl-BE" sz="2200" b="1"/>
              <a:t>recognized</a:t>
            </a:r>
            <a:r>
              <a:rPr lang="nl-BE" sz="2200"/>
              <a:t> by computers, and expressed by computers?”</a:t>
            </a:r>
            <a:endParaRPr sz="2200"/>
          </a:p>
        </p:txBody>
      </p:sp>
      <p:sp>
        <p:nvSpPr>
          <p:cNvPr id="488" name="Google Shape;488;p54"/>
          <p:cNvSpPr txBox="1"/>
          <p:nvPr/>
        </p:nvSpPr>
        <p:spPr>
          <a:xfrm>
            <a:off x="5028185" y="4449223"/>
            <a:ext cx="5214600" cy="1446600"/>
          </a:xfrm>
          <a:prstGeom prst="rect">
            <a:avLst/>
          </a:prstGeom>
          <a:noFill/>
          <a:ln>
            <a:noFill/>
          </a:ln>
        </p:spPr>
        <p:txBody>
          <a:bodyPr spcFirstLastPara="1" wrap="square" lIns="91425" tIns="45700" rIns="91425" bIns="45700" anchor="t" anchorCtr="0">
            <a:noAutofit/>
          </a:bodyPr>
          <a:lstStyle/>
          <a:p>
            <a:pPr algn="r"/>
            <a:r>
              <a:rPr lang="nl-BE" sz="2200"/>
              <a:t>“How can we automatically </a:t>
            </a:r>
            <a:r>
              <a:rPr lang="nl-BE" sz="2200" b="1"/>
              <a:t>analyse </a:t>
            </a:r>
            <a:r>
              <a:rPr lang="nl-BE" sz="2200"/>
              <a:t>and</a:t>
            </a:r>
            <a:r>
              <a:rPr lang="nl-BE" sz="2200" b="1"/>
              <a:t> interpret </a:t>
            </a:r>
            <a:r>
              <a:rPr lang="nl-BE" sz="2200"/>
              <a:t>human behavior in human-human and human-machine interactions?”</a:t>
            </a:r>
            <a:endParaRPr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5"/>
          <p:cNvSpPr txBox="1">
            <a:spLocks noGrp="1"/>
          </p:cNvSpPr>
          <p:nvPr>
            <p:ph type="title"/>
          </p:nvPr>
        </p:nvSpPr>
        <p:spPr>
          <a:xfrm>
            <a:off x="2152650" y="365126"/>
            <a:ext cx="7886700" cy="1080000"/>
          </a:xfrm>
          <a:prstGeom prst="rect">
            <a:avLst/>
          </a:prstGeom>
        </p:spPr>
        <p:txBody>
          <a:bodyPr spcFirstLastPara="1" wrap="square" lIns="91425" tIns="45700" rIns="91425" bIns="45700" anchor="t" anchorCtr="0">
            <a:noAutofit/>
          </a:bodyPr>
          <a:lstStyle/>
          <a:p>
            <a:r>
              <a:rPr lang="nl-BE"/>
              <a:t>Social Signal Processing in Oral History</a:t>
            </a:r>
            <a:endParaRPr/>
          </a:p>
        </p:txBody>
      </p:sp>
      <p:sp>
        <p:nvSpPr>
          <p:cNvPr id="495" name="Google Shape;495;p55"/>
          <p:cNvSpPr txBox="1">
            <a:spLocks noGrp="1"/>
          </p:cNvSpPr>
          <p:nvPr>
            <p:ph type="body" idx="1"/>
          </p:nvPr>
        </p:nvSpPr>
        <p:spPr>
          <a:xfrm>
            <a:off x="2152650" y="1475999"/>
            <a:ext cx="7886700" cy="5112300"/>
          </a:xfrm>
          <a:prstGeom prst="rect">
            <a:avLst/>
          </a:prstGeom>
        </p:spPr>
        <p:txBody>
          <a:bodyPr spcFirstLastPara="1" wrap="square" lIns="91425" tIns="45700" rIns="91425" bIns="45700" anchor="t" anchorCtr="0">
            <a:noAutofit/>
          </a:bodyPr>
          <a:lstStyle/>
          <a:p>
            <a:pPr marL="0" indent="0">
              <a:buNone/>
            </a:pPr>
            <a:r>
              <a:rPr lang="nl-BE"/>
              <a:t>Khiet Truong’s Video: </a:t>
            </a:r>
            <a:endParaRPr/>
          </a:p>
          <a:p>
            <a:pPr marL="0" indent="0">
              <a:buNone/>
            </a:pPr>
            <a:endParaRPr/>
          </a:p>
          <a:p>
            <a:pPr marL="0" indent="0">
              <a:buNone/>
            </a:pPr>
            <a:r>
              <a:rPr lang="nl-BE" u="sng">
                <a:solidFill>
                  <a:schemeClr val="hlink"/>
                </a:solidFill>
                <a:latin typeface="Arial"/>
                <a:ea typeface="Arial"/>
                <a:cs typeface="Arial"/>
                <a:sym typeface="Arial"/>
                <a:hlinkClick r:id="rId3"/>
              </a:rPr>
              <a:t>https://drive.google.com/file/d/1-ooofaXzR3RWe9fL75NBQGT34B0KdbH2/view</a:t>
            </a:r>
            <a:endParaRPr/>
          </a:p>
          <a:p>
            <a:pPr marL="0" indent="0">
              <a:buNone/>
            </a:pPr>
            <a:endParaRPr/>
          </a:p>
          <a:p>
            <a:pPr marL="0" indent="0">
              <a:buNone/>
            </a:pPr>
            <a:r>
              <a:rPr lang="nl-BE"/>
              <a:t>Location:</a:t>
            </a:r>
            <a:endParaRPr/>
          </a:p>
          <a:p>
            <a:pPr marL="0" indent="0">
              <a:buNone/>
            </a:pPr>
            <a:r>
              <a:rPr lang="nl-BE" u="sng">
                <a:solidFill>
                  <a:schemeClr val="hlink"/>
                </a:solidFill>
                <a:latin typeface="Arial"/>
                <a:ea typeface="Arial"/>
                <a:cs typeface="Arial"/>
                <a:sym typeface="Arial"/>
                <a:hlinkClick r:id="rId4"/>
              </a:rPr>
              <a:t>https://drive.google.com/drive/folders/150Qe3itZArR0s2sAArPcaFUJT2YI9Y_9</a:t>
            </a:r>
            <a:endParaRPr/>
          </a:p>
        </p:txBody>
      </p:sp>
      <p:sp>
        <p:nvSpPr>
          <p:cNvPr id="496" name="Google Shape;496;p55"/>
          <p:cNvSpPr txBox="1">
            <a:spLocks noGrp="1"/>
          </p:cNvSpPr>
          <p:nvPr>
            <p:ph type="sldNum" idx="12"/>
          </p:nvPr>
        </p:nvSpPr>
        <p:spPr>
          <a:xfrm>
            <a:off x="7981950" y="6573187"/>
            <a:ext cx="2057400" cy="269700"/>
          </a:xfrm>
          <a:prstGeom prst="rect">
            <a:avLst/>
          </a:prstGeom>
        </p:spPr>
        <p:txBody>
          <a:bodyPr spcFirstLastPara="1" wrap="square" lIns="91425" tIns="45700" rIns="0" bIns="45700" anchor="ctr" anchorCtr="0">
            <a:noAutofit/>
          </a:bodyPr>
          <a:lstStyle/>
          <a:p>
            <a:fld id="{00000000-1234-1234-1234-123412341234}" type="slidenum">
              <a:rPr lang="nl-BE"/>
              <a:pPr/>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56"/>
          <p:cNvSpPr txBox="1">
            <a:spLocks noGrp="1"/>
          </p:cNvSpPr>
          <p:nvPr>
            <p:ph type="title"/>
          </p:nvPr>
        </p:nvSpPr>
        <p:spPr>
          <a:xfrm>
            <a:off x="2152650" y="365126"/>
            <a:ext cx="7886700" cy="1080000"/>
          </a:xfrm>
          <a:prstGeom prst="rect">
            <a:avLst/>
          </a:prstGeom>
        </p:spPr>
        <p:txBody>
          <a:bodyPr spcFirstLastPara="1" wrap="square" lIns="91425" tIns="45700" rIns="91425" bIns="45700" anchor="t" anchorCtr="0">
            <a:noAutofit/>
          </a:bodyPr>
          <a:lstStyle/>
          <a:p>
            <a:r>
              <a:rPr lang="nl-BE"/>
              <a:t>Appreciating differences</a:t>
            </a:r>
            <a:endParaRPr/>
          </a:p>
        </p:txBody>
      </p:sp>
      <p:sp>
        <p:nvSpPr>
          <p:cNvPr id="503" name="Google Shape;503;p56"/>
          <p:cNvSpPr txBox="1">
            <a:spLocks noGrp="1"/>
          </p:cNvSpPr>
          <p:nvPr>
            <p:ph type="body" idx="1"/>
          </p:nvPr>
        </p:nvSpPr>
        <p:spPr>
          <a:xfrm>
            <a:off x="2008025" y="1476000"/>
            <a:ext cx="8031300" cy="4737000"/>
          </a:xfrm>
          <a:prstGeom prst="rect">
            <a:avLst/>
          </a:prstGeom>
        </p:spPr>
        <p:txBody>
          <a:bodyPr spcFirstLastPara="1" wrap="square" lIns="91425" tIns="45700" rIns="91425" bIns="45700" anchor="t" anchorCtr="0">
            <a:noAutofit/>
          </a:bodyPr>
          <a:lstStyle/>
          <a:p>
            <a:pPr indent="-431800">
              <a:buSzPts val="3200"/>
            </a:pPr>
            <a:r>
              <a:rPr lang="nl-BE" sz="3200" dirty="0"/>
              <a:t>Scholars often ingrained in their ways </a:t>
            </a:r>
          </a:p>
          <a:p>
            <a:pPr indent="-431800">
              <a:buSzPts val="3200"/>
            </a:pPr>
            <a:r>
              <a:rPr lang="nl-BE" sz="3200" dirty="0"/>
              <a:t>But can see potential in alternative methods</a:t>
            </a:r>
            <a:endParaRPr sz="3200" dirty="0"/>
          </a:p>
          <a:p>
            <a:pPr indent="-431800">
              <a:spcBef>
                <a:spcPts val="0"/>
              </a:spcBef>
              <a:buSzPts val="3200"/>
            </a:pPr>
            <a:endParaRPr lang="en-US" sz="3200" dirty="0"/>
          </a:p>
          <a:p>
            <a:pPr indent="-431800">
              <a:spcBef>
                <a:spcPts val="0"/>
              </a:spcBef>
              <a:buSzPts val="3200"/>
            </a:pPr>
            <a:r>
              <a:rPr lang="en-US" sz="3200" dirty="0"/>
              <a:t>Can provide additional new angles e.g. for social scientists to explore the role of audio/speech/emotion in a guided conversation </a:t>
            </a:r>
          </a:p>
          <a:p>
            <a:pPr lvl="1" indent="-431800">
              <a:spcBef>
                <a:spcPts val="0"/>
              </a:spcBef>
              <a:buSzPts val="3200"/>
              <a:buChar char="•"/>
            </a:pPr>
            <a:endParaRPr lang="nl-BE" sz="2800" dirty="0"/>
          </a:p>
          <a:p>
            <a:pPr indent="-431800">
              <a:spcBef>
                <a:spcPts val="0"/>
              </a:spcBef>
              <a:buSzPts val="3200"/>
            </a:pPr>
            <a:r>
              <a:rPr lang="nl-BE" sz="3200"/>
              <a:t>Social </a:t>
            </a:r>
            <a:r>
              <a:rPr lang="nl-BE" sz="3200" dirty="0"/>
              <a:t>science/oral historians - better question the role of an acquired textual ‘transcription’</a:t>
            </a:r>
            <a:endParaRPr sz="3200" dirty="0"/>
          </a:p>
        </p:txBody>
      </p:sp>
      <p:sp>
        <p:nvSpPr>
          <p:cNvPr id="504" name="Google Shape;504;p56"/>
          <p:cNvSpPr txBox="1">
            <a:spLocks noGrp="1"/>
          </p:cNvSpPr>
          <p:nvPr>
            <p:ph type="sldNum" idx="12"/>
          </p:nvPr>
        </p:nvSpPr>
        <p:spPr>
          <a:xfrm>
            <a:off x="7981950" y="6573187"/>
            <a:ext cx="2057400" cy="269700"/>
          </a:xfrm>
          <a:prstGeom prst="rect">
            <a:avLst/>
          </a:prstGeom>
        </p:spPr>
        <p:txBody>
          <a:bodyPr spcFirstLastPara="1" wrap="square" lIns="91425" tIns="45700" rIns="0" bIns="45700" anchor="ctr" anchorCtr="0">
            <a:noAutofit/>
          </a:bodyPr>
          <a:lstStyle/>
          <a:p>
            <a:fld id="{00000000-1234-1234-1234-123412341234}" type="slidenum">
              <a:rPr lang="nl-BE"/>
              <a:pPr/>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7"/>
          <p:cNvSpPr txBox="1">
            <a:spLocks noGrp="1"/>
          </p:cNvSpPr>
          <p:nvPr>
            <p:ph type="title"/>
          </p:nvPr>
        </p:nvSpPr>
        <p:spPr>
          <a:xfrm>
            <a:off x="2152650" y="365126"/>
            <a:ext cx="7886700" cy="1080000"/>
          </a:xfrm>
          <a:prstGeom prst="rect">
            <a:avLst/>
          </a:prstGeom>
        </p:spPr>
        <p:txBody>
          <a:bodyPr spcFirstLastPara="1" wrap="square" lIns="91425" tIns="45700" rIns="91425" bIns="45700" anchor="t" anchorCtr="0">
            <a:noAutofit/>
          </a:bodyPr>
          <a:lstStyle/>
          <a:p>
            <a:r>
              <a:rPr lang="nl-BE"/>
              <a:t>Challenge no 1: the jargon </a:t>
            </a:r>
            <a:endParaRPr/>
          </a:p>
        </p:txBody>
      </p:sp>
      <p:sp>
        <p:nvSpPr>
          <p:cNvPr id="511" name="Google Shape;511;p57"/>
          <p:cNvSpPr txBox="1">
            <a:spLocks noGrp="1"/>
          </p:cNvSpPr>
          <p:nvPr>
            <p:ph type="body" idx="1"/>
          </p:nvPr>
        </p:nvSpPr>
        <p:spPr>
          <a:xfrm>
            <a:off x="2152650" y="1256174"/>
            <a:ext cx="7886700" cy="5112300"/>
          </a:xfrm>
          <a:prstGeom prst="rect">
            <a:avLst/>
          </a:prstGeom>
        </p:spPr>
        <p:txBody>
          <a:bodyPr spcFirstLastPara="1" wrap="square" lIns="91425" tIns="45700" rIns="91425" bIns="45700" anchor="t" anchorCtr="0">
            <a:noAutofit/>
          </a:bodyPr>
          <a:lstStyle/>
          <a:p>
            <a:pPr marL="0" indent="0">
              <a:buNone/>
            </a:pPr>
            <a:r>
              <a:rPr lang="nl-BE" b="1" dirty="0">
                <a:solidFill>
                  <a:schemeClr val="lt2"/>
                </a:solidFill>
                <a:highlight>
                  <a:srgbClr val="FFFFFF"/>
                </a:highlight>
                <a:latin typeface="Arial"/>
                <a:ea typeface="Arial"/>
                <a:cs typeface="Arial"/>
                <a:sym typeface="Arial"/>
              </a:rPr>
              <a:t>J</a:t>
            </a:r>
            <a:r>
              <a:rPr lang="nl-BE" sz="2500" b="1" dirty="0">
                <a:solidFill>
                  <a:schemeClr val="lt2"/>
                </a:solidFill>
                <a:highlight>
                  <a:srgbClr val="FFFFFF"/>
                </a:highlight>
                <a:latin typeface="Arial"/>
                <a:ea typeface="Arial"/>
                <a:cs typeface="Arial"/>
                <a:sym typeface="Arial"/>
              </a:rPr>
              <a:t>argon - techniques and tools</a:t>
            </a:r>
            <a:endParaRPr sz="2500" dirty="0">
              <a:highlight>
                <a:srgbClr val="FFFFFF"/>
              </a:highlight>
              <a:latin typeface="Arial"/>
              <a:ea typeface="Arial"/>
              <a:cs typeface="Arial"/>
              <a:sym typeface="Arial"/>
            </a:endParaRPr>
          </a:p>
          <a:p>
            <a:pPr marL="0" indent="0">
              <a:buNone/>
            </a:pPr>
            <a:endParaRPr sz="2500" dirty="0">
              <a:highlight>
                <a:srgbClr val="FFFFFF"/>
              </a:highlight>
              <a:latin typeface="Arial"/>
              <a:ea typeface="Arial"/>
              <a:cs typeface="Arial"/>
              <a:sym typeface="Arial"/>
            </a:endParaRPr>
          </a:p>
          <a:p>
            <a:pPr indent="-387350">
              <a:lnSpc>
                <a:spcPct val="115000"/>
              </a:lnSpc>
              <a:buSzPts val="2500"/>
            </a:pPr>
            <a:r>
              <a:rPr lang="nl-BE" sz="2500" dirty="0">
                <a:highlight>
                  <a:srgbClr val="FFFFFF"/>
                </a:highlight>
                <a:latin typeface="Arial"/>
                <a:ea typeface="Arial"/>
                <a:cs typeface="Arial"/>
                <a:sym typeface="Arial"/>
              </a:rPr>
              <a:t>Getting to know a ‘new paradigm’</a:t>
            </a:r>
          </a:p>
          <a:p>
            <a:pPr indent="-387350">
              <a:lnSpc>
                <a:spcPct val="115000"/>
              </a:lnSpc>
              <a:buSzPts val="2500"/>
            </a:pPr>
            <a:r>
              <a:rPr lang="nl-BE" sz="2500" dirty="0">
                <a:highlight>
                  <a:srgbClr val="FFFFFF"/>
                </a:highlight>
                <a:latin typeface="Arial"/>
                <a:ea typeface="Arial"/>
                <a:cs typeface="Arial"/>
                <a:sym typeface="Arial"/>
              </a:rPr>
              <a:t>Time is needed to work through analytical approaches and their own dedicated terminology </a:t>
            </a:r>
          </a:p>
          <a:p>
            <a:pPr indent="-387350">
              <a:lnSpc>
                <a:spcPct val="115000"/>
              </a:lnSpc>
              <a:spcBef>
                <a:spcPts val="0"/>
              </a:spcBef>
              <a:buClr>
                <a:schemeClr val="lt2"/>
              </a:buClr>
              <a:buSzPts val="2500"/>
            </a:pPr>
            <a:r>
              <a:rPr lang="nl-BE" sz="2500" dirty="0">
                <a:solidFill>
                  <a:schemeClr val="lt2"/>
                </a:solidFill>
                <a:highlight>
                  <a:srgbClr val="FFFFFF"/>
                </a:highlight>
                <a:latin typeface="Arial"/>
                <a:ea typeface="Arial"/>
                <a:cs typeface="Arial"/>
                <a:sym typeface="Arial"/>
              </a:rPr>
              <a:t>So many acronyms, unfamiliar terms!</a:t>
            </a:r>
            <a:endParaRPr sz="2500" dirty="0">
              <a:solidFill>
                <a:schemeClr val="lt2"/>
              </a:solidFill>
              <a:highlight>
                <a:srgbClr val="FFFFFF"/>
              </a:highlight>
              <a:latin typeface="Arial"/>
              <a:ea typeface="Arial"/>
              <a:cs typeface="Arial"/>
              <a:sym typeface="Arial"/>
            </a:endParaRPr>
          </a:p>
          <a:p>
            <a:pPr indent="-387350">
              <a:lnSpc>
                <a:spcPct val="115000"/>
              </a:lnSpc>
              <a:spcBef>
                <a:spcPts val="0"/>
              </a:spcBef>
              <a:buSzPts val="2500"/>
            </a:pPr>
            <a:r>
              <a:rPr lang="nl-BE" sz="2500" dirty="0">
                <a:highlight>
                  <a:srgbClr val="FFFFFF"/>
                </a:highlight>
                <a:latin typeface="Arial"/>
                <a:ea typeface="Arial"/>
                <a:cs typeface="Arial"/>
                <a:sym typeface="Arial"/>
              </a:rPr>
              <a:t>Annotation types: annotation, coding, nodes</a:t>
            </a:r>
            <a:endParaRPr sz="2500" dirty="0">
              <a:highlight>
                <a:srgbClr val="FFFFFF"/>
              </a:highlight>
              <a:latin typeface="Arial"/>
              <a:ea typeface="Arial"/>
              <a:cs typeface="Arial"/>
              <a:sym typeface="Arial"/>
            </a:endParaRPr>
          </a:p>
          <a:p>
            <a:pPr indent="-387350">
              <a:lnSpc>
                <a:spcPct val="115000"/>
              </a:lnSpc>
              <a:spcBef>
                <a:spcPts val="0"/>
              </a:spcBef>
              <a:buSzPts val="2500"/>
            </a:pPr>
            <a:r>
              <a:rPr lang="nl-BE" sz="2500" dirty="0">
                <a:highlight>
                  <a:srgbClr val="FFFFFF"/>
                </a:highlight>
                <a:latin typeface="Arial"/>
                <a:ea typeface="Arial"/>
                <a:cs typeface="Arial"/>
                <a:sym typeface="Arial"/>
              </a:rPr>
              <a:t>Different and competing metadata schemas</a:t>
            </a:r>
            <a:endParaRPr sz="2500" dirty="0">
              <a:highlight>
                <a:srgbClr val="FFFFFF"/>
              </a:highlight>
              <a:latin typeface="Arial"/>
              <a:ea typeface="Arial"/>
              <a:cs typeface="Arial"/>
              <a:sym typeface="Arial"/>
            </a:endParaRPr>
          </a:p>
          <a:p>
            <a:pPr indent="-387350">
              <a:lnSpc>
                <a:spcPct val="115000"/>
              </a:lnSpc>
              <a:spcBef>
                <a:spcPts val="0"/>
              </a:spcBef>
              <a:buSzPts val="2500"/>
            </a:pPr>
            <a:r>
              <a:rPr lang="nl-BE" sz="2500" dirty="0">
                <a:highlight>
                  <a:srgbClr val="FFFFFF"/>
                </a:highlight>
                <a:latin typeface="Arial"/>
                <a:ea typeface="Arial"/>
                <a:cs typeface="Arial"/>
                <a:sym typeface="Arial"/>
              </a:rPr>
              <a:t>Suggest lay descriptions of tools and key functionality</a:t>
            </a:r>
            <a:endParaRPr sz="2500" dirty="0">
              <a:highlight>
                <a:srgbClr val="FFFFFF"/>
              </a:highlight>
              <a:latin typeface="Arial"/>
              <a:ea typeface="Arial"/>
              <a:cs typeface="Arial"/>
              <a:sym typeface="Arial"/>
            </a:endParaRPr>
          </a:p>
        </p:txBody>
      </p:sp>
      <p:sp>
        <p:nvSpPr>
          <p:cNvPr id="512" name="Google Shape;512;p57"/>
          <p:cNvSpPr txBox="1">
            <a:spLocks noGrp="1"/>
          </p:cNvSpPr>
          <p:nvPr>
            <p:ph type="sldNum" idx="12"/>
          </p:nvPr>
        </p:nvSpPr>
        <p:spPr>
          <a:xfrm>
            <a:off x="7981950" y="6573187"/>
            <a:ext cx="2057400" cy="269700"/>
          </a:xfrm>
          <a:prstGeom prst="rect">
            <a:avLst/>
          </a:prstGeom>
        </p:spPr>
        <p:txBody>
          <a:bodyPr spcFirstLastPara="1" wrap="square" lIns="91425" tIns="45700" rIns="0" bIns="45700" anchor="ctr" anchorCtr="0">
            <a:noAutofit/>
          </a:bodyPr>
          <a:lstStyle/>
          <a:p>
            <a:fld id="{00000000-1234-1234-1234-123412341234}" type="slidenum">
              <a:rPr lang="nl-BE"/>
              <a:pPr/>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8"/>
          <p:cNvSpPr txBox="1">
            <a:spLocks noGrp="1"/>
          </p:cNvSpPr>
          <p:nvPr>
            <p:ph type="title"/>
          </p:nvPr>
        </p:nvSpPr>
        <p:spPr>
          <a:xfrm>
            <a:off x="2152650" y="365126"/>
            <a:ext cx="7886700" cy="1080000"/>
          </a:xfrm>
          <a:prstGeom prst="rect">
            <a:avLst/>
          </a:prstGeom>
        </p:spPr>
        <p:txBody>
          <a:bodyPr spcFirstLastPara="1" wrap="square" lIns="91425" tIns="45700" rIns="91425" bIns="45700" anchor="t" anchorCtr="0">
            <a:noAutofit/>
          </a:bodyPr>
          <a:lstStyle/>
          <a:p>
            <a:r>
              <a:rPr lang="nl-BE"/>
              <a:t>Challenge no 2: accessing the technology</a:t>
            </a:r>
            <a:endParaRPr/>
          </a:p>
        </p:txBody>
      </p:sp>
      <p:sp>
        <p:nvSpPr>
          <p:cNvPr id="519" name="Google Shape;519;p58"/>
          <p:cNvSpPr txBox="1">
            <a:spLocks noGrp="1"/>
          </p:cNvSpPr>
          <p:nvPr>
            <p:ph type="body" idx="1"/>
          </p:nvPr>
        </p:nvSpPr>
        <p:spPr>
          <a:xfrm>
            <a:off x="1964075" y="1256200"/>
            <a:ext cx="8250000" cy="5112300"/>
          </a:xfrm>
          <a:prstGeom prst="rect">
            <a:avLst/>
          </a:prstGeom>
        </p:spPr>
        <p:txBody>
          <a:bodyPr spcFirstLastPara="1" wrap="square" lIns="91425" tIns="45700" rIns="91425" bIns="45700" anchor="t" anchorCtr="0">
            <a:noAutofit/>
          </a:bodyPr>
          <a:lstStyle/>
          <a:p>
            <a:pPr marL="0" indent="0">
              <a:buNone/>
            </a:pPr>
            <a:r>
              <a:rPr lang="nl-BE" sz="2500" b="1" dirty="0">
                <a:solidFill>
                  <a:schemeClr val="lt2"/>
                </a:solidFill>
                <a:highlight>
                  <a:srgbClr val="FFFFFF"/>
                </a:highlight>
                <a:latin typeface="Arial"/>
                <a:ea typeface="Arial"/>
                <a:cs typeface="Arial"/>
                <a:sym typeface="Arial"/>
              </a:rPr>
              <a:t>Technology - installation and (lack) of documentation</a:t>
            </a:r>
            <a:endParaRPr sz="2500" b="1" dirty="0">
              <a:solidFill>
                <a:schemeClr val="lt2"/>
              </a:solidFill>
              <a:highlight>
                <a:srgbClr val="FFFFFF"/>
              </a:highlight>
              <a:latin typeface="Arial"/>
              <a:ea typeface="Arial"/>
              <a:cs typeface="Arial"/>
              <a:sym typeface="Arial"/>
            </a:endParaRPr>
          </a:p>
          <a:p>
            <a:pPr marL="0" indent="0">
              <a:buNone/>
            </a:pPr>
            <a:endParaRPr sz="2500" dirty="0">
              <a:highlight>
                <a:srgbClr val="FFFFFF"/>
              </a:highlight>
              <a:latin typeface="Arial"/>
              <a:ea typeface="Arial"/>
              <a:cs typeface="Arial"/>
              <a:sym typeface="Arial"/>
            </a:endParaRPr>
          </a:p>
          <a:p>
            <a:pPr indent="-387350">
              <a:lnSpc>
                <a:spcPct val="120000"/>
              </a:lnSpc>
              <a:buSzPts val="2500"/>
            </a:pPr>
            <a:r>
              <a:rPr lang="nl-BE" sz="2500" dirty="0">
                <a:highlight>
                  <a:srgbClr val="FFFFFF"/>
                </a:highlight>
                <a:latin typeface="Arial"/>
                <a:ea typeface="Arial"/>
                <a:cs typeface="Arial"/>
                <a:sym typeface="Arial"/>
              </a:rPr>
              <a:t>Time and sometimes expertise may be needed to install open-source software, register, and get it working</a:t>
            </a:r>
            <a:endParaRPr sz="2500" dirty="0">
              <a:highlight>
                <a:srgbClr val="FFFFFF"/>
              </a:highlight>
              <a:latin typeface="Arial"/>
              <a:ea typeface="Arial"/>
              <a:cs typeface="Arial"/>
              <a:sym typeface="Arial"/>
            </a:endParaRPr>
          </a:p>
          <a:p>
            <a:pPr indent="-387350">
              <a:lnSpc>
                <a:spcPct val="120000"/>
              </a:lnSpc>
              <a:spcBef>
                <a:spcPts val="0"/>
              </a:spcBef>
              <a:buSzPts val="2500"/>
            </a:pPr>
            <a:r>
              <a:rPr lang="nl-BE" sz="2500" dirty="0">
                <a:highlight>
                  <a:srgbClr val="FFFFFF"/>
                </a:highlight>
                <a:latin typeface="Arial"/>
                <a:ea typeface="Arial"/>
                <a:cs typeface="Arial"/>
                <a:sym typeface="Arial"/>
              </a:rPr>
              <a:t>Technical barriers e.g. the platform and OS - linux, mac, windows only</a:t>
            </a:r>
          </a:p>
          <a:p>
            <a:pPr indent="-387350">
              <a:lnSpc>
                <a:spcPct val="120000"/>
              </a:lnSpc>
              <a:spcBef>
                <a:spcPts val="0"/>
              </a:spcBef>
              <a:buSzPts val="2500"/>
            </a:pPr>
            <a:r>
              <a:rPr lang="nl-BE" sz="2500" dirty="0">
                <a:highlight>
                  <a:srgbClr val="FFFFFF"/>
                </a:highlight>
                <a:latin typeface="Arial"/>
                <a:ea typeface="Arial"/>
                <a:cs typeface="Arial"/>
                <a:sym typeface="Arial"/>
              </a:rPr>
              <a:t>Many researchers struggle to download software, suggesting a lack of basic technical proficiency</a:t>
            </a:r>
          </a:p>
          <a:p>
            <a:pPr indent="-387350">
              <a:lnSpc>
                <a:spcPct val="120000"/>
              </a:lnSpc>
              <a:spcBef>
                <a:spcPts val="0"/>
              </a:spcBef>
              <a:buSzPts val="2500"/>
            </a:pPr>
            <a:r>
              <a:rPr lang="nl-BE" sz="2500" dirty="0">
                <a:highlight>
                  <a:srgbClr val="FFFFFF"/>
                </a:highlight>
                <a:latin typeface="Arial"/>
                <a:ea typeface="Arial"/>
                <a:cs typeface="Arial"/>
                <a:sym typeface="Arial"/>
              </a:rPr>
              <a:t>And the problem of Admin access!</a:t>
            </a:r>
          </a:p>
          <a:p>
            <a:pPr indent="-387350">
              <a:lnSpc>
                <a:spcPct val="120000"/>
              </a:lnSpc>
              <a:spcBef>
                <a:spcPts val="0"/>
              </a:spcBef>
              <a:buSzPts val="2500"/>
            </a:pPr>
            <a:endParaRPr sz="2500" dirty="0"/>
          </a:p>
        </p:txBody>
      </p:sp>
      <p:sp>
        <p:nvSpPr>
          <p:cNvPr id="520" name="Google Shape;520;p58"/>
          <p:cNvSpPr txBox="1">
            <a:spLocks noGrp="1"/>
          </p:cNvSpPr>
          <p:nvPr>
            <p:ph type="sldNum" idx="12"/>
          </p:nvPr>
        </p:nvSpPr>
        <p:spPr>
          <a:xfrm>
            <a:off x="7981950" y="6573187"/>
            <a:ext cx="2057400" cy="269700"/>
          </a:xfrm>
          <a:prstGeom prst="rect">
            <a:avLst/>
          </a:prstGeom>
        </p:spPr>
        <p:txBody>
          <a:bodyPr spcFirstLastPara="1" wrap="square" lIns="91425" tIns="45700" rIns="0" bIns="45700" anchor="ctr" anchorCtr="0">
            <a:noAutofit/>
          </a:bodyPr>
          <a:lstStyle/>
          <a:p>
            <a:fld id="{00000000-1234-1234-1234-123412341234}" type="slidenum">
              <a:rPr lang="nl-BE"/>
              <a:pPr/>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p:nvPr/>
        </p:nvSpPr>
        <p:spPr>
          <a:xfrm>
            <a:off x="2102994" y="2372926"/>
            <a:ext cx="7886700" cy="1080000"/>
          </a:xfrm>
          <a:prstGeom prst="rect">
            <a:avLst/>
          </a:prstGeom>
          <a:noFill/>
          <a:ln>
            <a:noFill/>
          </a:ln>
        </p:spPr>
        <p:txBody>
          <a:bodyPr spcFirstLastPara="1" wrap="square" lIns="91425" tIns="45700" rIns="91425" bIns="45700" anchor="t" anchorCtr="0">
            <a:noAutofit/>
          </a:bodyPr>
          <a:lstStyle/>
          <a:p>
            <a:pPr>
              <a:lnSpc>
                <a:spcPct val="90000"/>
              </a:lnSpc>
              <a:buClr>
                <a:srgbClr val="CAA6FB"/>
              </a:buClr>
              <a:buSzPts val="3500"/>
            </a:pPr>
            <a:r>
              <a:rPr lang="nl-BE" sz="4000" b="1" dirty="0">
                <a:solidFill>
                  <a:srgbClr val="CAA6FB"/>
                </a:solidFill>
                <a:latin typeface="Calibri"/>
                <a:ea typeface="Calibri"/>
                <a:cs typeface="Calibri"/>
                <a:sym typeface="Calibri"/>
              </a:rPr>
              <a:t>Landscape</a:t>
            </a:r>
            <a:endParaRPr sz="4000" b="1" dirty="0">
              <a:solidFill>
                <a:srgbClr val="CAA6FB"/>
              </a:solidFill>
              <a:latin typeface="Calibri"/>
              <a:ea typeface="Calibri"/>
              <a:cs typeface="Calibri"/>
              <a:sym typeface="Calibri"/>
            </a:endParaRPr>
          </a:p>
          <a:p>
            <a:pPr>
              <a:lnSpc>
                <a:spcPct val="90000"/>
              </a:lnSpc>
              <a:buClr>
                <a:srgbClr val="CAA6FB"/>
              </a:buClr>
              <a:buSzPts val="3500"/>
            </a:pPr>
            <a:r>
              <a:rPr lang="nl-BE" sz="3200" b="1" dirty="0">
                <a:solidFill>
                  <a:srgbClr val="CAA6FB"/>
                </a:solidFill>
                <a:latin typeface="Calibri"/>
                <a:ea typeface="Calibri"/>
                <a:cs typeface="Calibri"/>
                <a:sym typeface="Calibri"/>
              </a:rPr>
              <a:t>What do social scientists do with interviews?</a:t>
            </a:r>
            <a:endParaRPr sz="3200" b="1" dirty="0">
              <a:solidFill>
                <a:srgbClr val="CAA6FB"/>
              </a:solidFill>
              <a:latin typeface="Calibri"/>
              <a:ea typeface="Calibri"/>
              <a:cs typeface="Calibri"/>
              <a:sym typeface="Calibri"/>
            </a:endParaRPr>
          </a:p>
          <a:p>
            <a:pPr>
              <a:lnSpc>
                <a:spcPct val="90000"/>
              </a:lnSpc>
              <a:buClr>
                <a:srgbClr val="CAA6FB"/>
              </a:buClr>
              <a:buSzPts val="3500"/>
            </a:pPr>
            <a:endParaRPr sz="4000" b="1" dirty="0">
              <a:solidFill>
                <a:srgbClr val="CAA6FB"/>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9"/>
          <p:cNvSpPr txBox="1">
            <a:spLocks noGrp="1"/>
          </p:cNvSpPr>
          <p:nvPr>
            <p:ph type="title"/>
          </p:nvPr>
        </p:nvSpPr>
        <p:spPr>
          <a:xfrm>
            <a:off x="2152650" y="365126"/>
            <a:ext cx="7886700" cy="1080000"/>
          </a:xfrm>
          <a:prstGeom prst="rect">
            <a:avLst/>
          </a:prstGeom>
        </p:spPr>
        <p:txBody>
          <a:bodyPr spcFirstLastPara="1" wrap="square" lIns="91425" tIns="45700" rIns="91425" bIns="45700" anchor="t" anchorCtr="0">
            <a:noAutofit/>
          </a:bodyPr>
          <a:lstStyle/>
          <a:p>
            <a:r>
              <a:rPr lang="nl-BE"/>
              <a:t>Challenge no 3: using the tool</a:t>
            </a:r>
            <a:endParaRPr/>
          </a:p>
          <a:p>
            <a:endParaRPr/>
          </a:p>
        </p:txBody>
      </p:sp>
      <p:sp>
        <p:nvSpPr>
          <p:cNvPr id="527" name="Google Shape;527;p59"/>
          <p:cNvSpPr txBox="1">
            <a:spLocks noGrp="1"/>
          </p:cNvSpPr>
          <p:nvPr>
            <p:ph type="body" idx="1"/>
          </p:nvPr>
        </p:nvSpPr>
        <p:spPr>
          <a:xfrm>
            <a:off x="2152650" y="1097100"/>
            <a:ext cx="7886700" cy="5204100"/>
          </a:xfrm>
          <a:prstGeom prst="rect">
            <a:avLst/>
          </a:prstGeom>
        </p:spPr>
        <p:txBody>
          <a:bodyPr spcFirstLastPara="1" wrap="square" lIns="91425" tIns="45700" rIns="91425" bIns="45700" anchor="t" anchorCtr="0">
            <a:noAutofit/>
          </a:bodyPr>
          <a:lstStyle/>
          <a:p>
            <a:pPr marL="0" indent="0">
              <a:buNone/>
            </a:pPr>
            <a:r>
              <a:rPr lang="nl-BE" sz="2500" b="1" dirty="0">
                <a:solidFill>
                  <a:schemeClr val="lt2"/>
                </a:solidFill>
                <a:highlight>
                  <a:srgbClr val="FFFFFF"/>
                </a:highlight>
                <a:latin typeface="Arial"/>
                <a:ea typeface="Arial"/>
                <a:cs typeface="Arial"/>
                <a:sym typeface="Arial"/>
              </a:rPr>
              <a:t>The tool - working the tool</a:t>
            </a:r>
            <a:endParaRPr sz="2500" dirty="0">
              <a:highlight>
                <a:srgbClr val="FFFFFF"/>
              </a:highlight>
              <a:latin typeface="Arial"/>
              <a:ea typeface="Arial"/>
              <a:cs typeface="Arial"/>
              <a:sym typeface="Arial"/>
            </a:endParaRPr>
          </a:p>
          <a:p>
            <a:pPr marL="0" indent="0">
              <a:buNone/>
            </a:pPr>
            <a:endParaRPr sz="2500" dirty="0">
              <a:highlight>
                <a:srgbClr val="FFFFFF"/>
              </a:highlight>
              <a:latin typeface="Arial"/>
              <a:ea typeface="Arial"/>
              <a:cs typeface="Arial"/>
              <a:sym typeface="Arial"/>
            </a:endParaRPr>
          </a:p>
          <a:p>
            <a:pPr indent="-393700">
              <a:lnSpc>
                <a:spcPct val="115000"/>
              </a:lnSpc>
              <a:buSzPts val="2600"/>
            </a:pPr>
            <a:r>
              <a:rPr lang="nl-BE" sz="2600" dirty="0">
                <a:highlight>
                  <a:srgbClr val="FFFFFF"/>
                </a:highlight>
                <a:latin typeface="Arial"/>
                <a:ea typeface="Arial"/>
                <a:cs typeface="Arial"/>
                <a:sym typeface="Arial"/>
              </a:rPr>
              <a:t>Time is needed to work through a new tool/ become familiar with it</a:t>
            </a:r>
            <a:endParaRPr sz="2600" dirty="0">
              <a:highlight>
                <a:srgbClr val="FFFFFF"/>
              </a:highlight>
              <a:latin typeface="Arial"/>
              <a:ea typeface="Arial"/>
              <a:cs typeface="Arial"/>
              <a:sym typeface="Arial"/>
            </a:endParaRPr>
          </a:p>
          <a:p>
            <a:pPr indent="-393700">
              <a:lnSpc>
                <a:spcPct val="115000"/>
              </a:lnSpc>
              <a:spcBef>
                <a:spcPts val="0"/>
              </a:spcBef>
              <a:buSzPts val="2600"/>
            </a:pPr>
            <a:r>
              <a:rPr lang="nl-BE" sz="2600" dirty="0">
                <a:highlight>
                  <a:srgbClr val="FFFFFF"/>
                </a:highlight>
                <a:latin typeface="Arial"/>
                <a:ea typeface="Arial"/>
                <a:cs typeface="Arial"/>
                <a:sym typeface="Arial"/>
              </a:rPr>
              <a:t>Preprocessing of data may be needed</a:t>
            </a:r>
            <a:endParaRPr sz="2600" dirty="0">
              <a:highlight>
                <a:srgbClr val="FFFFFF"/>
              </a:highlight>
              <a:latin typeface="Arial"/>
              <a:ea typeface="Arial"/>
              <a:cs typeface="Arial"/>
              <a:sym typeface="Arial"/>
            </a:endParaRPr>
          </a:p>
          <a:p>
            <a:pPr indent="-393700">
              <a:lnSpc>
                <a:spcPct val="115000"/>
              </a:lnSpc>
              <a:spcBef>
                <a:spcPts val="0"/>
              </a:spcBef>
              <a:buSzPts val="2600"/>
            </a:pPr>
            <a:r>
              <a:rPr lang="en-US" sz="2600" dirty="0">
                <a:highlight>
                  <a:srgbClr val="FFFFFF"/>
                </a:highlight>
                <a:latin typeface="Arial"/>
                <a:ea typeface="Arial"/>
                <a:cs typeface="Arial"/>
                <a:sym typeface="Arial"/>
              </a:rPr>
              <a:t>Watching an orientation video in advance helps</a:t>
            </a:r>
          </a:p>
          <a:p>
            <a:pPr indent="-393700">
              <a:lnSpc>
                <a:spcPct val="115000"/>
              </a:lnSpc>
              <a:spcBef>
                <a:spcPts val="0"/>
              </a:spcBef>
              <a:buSzPts val="2600"/>
            </a:pPr>
            <a:r>
              <a:rPr lang="nl-BE" sz="2600" dirty="0">
                <a:highlight>
                  <a:srgbClr val="FFFFFF"/>
                </a:highlight>
                <a:latin typeface="Arial"/>
                <a:ea typeface="Arial"/>
                <a:cs typeface="Arial"/>
                <a:sym typeface="Arial"/>
              </a:rPr>
              <a:t>Step-by-step guides and familiar teaching data and work through exercises very useful</a:t>
            </a:r>
            <a:endParaRPr sz="2600" dirty="0">
              <a:highlight>
                <a:srgbClr val="FFFFFF"/>
              </a:highlight>
              <a:latin typeface="Arial"/>
              <a:ea typeface="Arial"/>
              <a:cs typeface="Arial"/>
              <a:sym typeface="Arial"/>
            </a:endParaRPr>
          </a:p>
          <a:p>
            <a:pPr indent="-393700">
              <a:lnSpc>
                <a:spcPct val="115000"/>
              </a:lnSpc>
              <a:spcBef>
                <a:spcPts val="0"/>
              </a:spcBef>
              <a:buSzPts val="2600"/>
            </a:pPr>
            <a:r>
              <a:rPr lang="nl-BE" sz="2600" dirty="0">
                <a:solidFill>
                  <a:srgbClr val="008000"/>
                </a:solidFill>
                <a:highlight>
                  <a:srgbClr val="FFFFFF"/>
                </a:highlight>
                <a:latin typeface="Arial"/>
                <a:ea typeface="Arial"/>
                <a:cs typeface="Arial"/>
                <a:sym typeface="Arial"/>
              </a:rPr>
              <a:t>Be brave and curious</a:t>
            </a:r>
          </a:p>
          <a:p>
            <a:pPr indent="-393700">
              <a:lnSpc>
                <a:spcPct val="115000"/>
              </a:lnSpc>
              <a:spcBef>
                <a:spcPts val="0"/>
              </a:spcBef>
              <a:buSzPts val="2600"/>
            </a:pPr>
            <a:r>
              <a:rPr lang="nl-BE" sz="2600" dirty="0">
                <a:highlight>
                  <a:srgbClr val="FFFFFF"/>
                </a:highlight>
                <a:latin typeface="Arial"/>
                <a:ea typeface="Arial"/>
                <a:cs typeface="Arial"/>
                <a:sym typeface="Arial"/>
              </a:rPr>
              <a:t>Ask for advice and/or training</a:t>
            </a:r>
            <a:endParaRPr sz="2600" dirty="0">
              <a:highlight>
                <a:srgbClr val="FFFFFF"/>
              </a:highlight>
              <a:latin typeface="Arial"/>
              <a:ea typeface="Arial"/>
              <a:cs typeface="Arial"/>
              <a:sym typeface="Arial"/>
            </a:endParaRPr>
          </a:p>
          <a:p>
            <a:pPr indent="-393700">
              <a:lnSpc>
                <a:spcPct val="115000"/>
              </a:lnSpc>
              <a:spcBef>
                <a:spcPts val="0"/>
              </a:spcBef>
              <a:buSzPts val="2600"/>
            </a:pPr>
            <a:r>
              <a:rPr lang="nl-BE" sz="2600" dirty="0">
                <a:highlight>
                  <a:srgbClr val="FFFFFF"/>
                </a:highlight>
                <a:latin typeface="Arial"/>
                <a:ea typeface="Arial"/>
                <a:cs typeface="Arial"/>
                <a:sym typeface="Arial"/>
              </a:rPr>
              <a:t>Work </a:t>
            </a:r>
            <a:r>
              <a:rPr lang="nl-BE" sz="2600" b="1" dirty="0">
                <a:highlight>
                  <a:srgbClr val="FFFFFF"/>
                </a:highlight>
                <a:latin typeface="Arial"/>
                <a:ea typeface="Arial"/>
                <a:cs typeface="Arial"/>
                <a:sym typeface="Arial"/>
              </a:rPr>
              <a:t>collaboratively</a:t>
            </a:r>
            <a:r>
              <a:rPr lang="nl-BE" sz="2600" dirty="0">
                <a:highlight>
                  <a:srgbClr val="FFFFFF"/>
                </a:highlight>
                <a:latin typeface="Arial"/>
                <a:ea typeface="Arial"/>
                <a:cs typeface="Arial"/>
                <a:sym typeface="Arial"/>
              </a:rPr>
              <a:t> across discplines</a:t>
            </a:r>
            <a:endParaRPr sz="2600" dirty="0">
              <a:highlight>
                <a:srgbClr val="FFFFFF"/>
              </a:highlight>
              <a:latin typeface="Arial"/>
              <a:ea typeface="Arial"/>
              <a:cs typeface="Arial"/>
              <a:sym typeface="Arial"/>
            </a:endParaRPr>
          </a:p>
        </p:txBody>
      </p:sp>
      <p:sp>
        <p:nvSpPr>
          <p:cNvPr id="528" name="Google Shape;528;p59"/>
          <p:cNvSpPr txBox="1">
            <a:spLocks noGrp="1"/>
          </p:cNvSpPr>
          <p:nvPr>
            <p:ph type="sldNum" idx="12"/>
          </p:nvPr>
        </p:nvSpPr>
        <p:spPr>
          <a:xfrm>
            <a:off x="7981950" y="6573187"/>
            <a:ext cx="2057400" cy="269700"/>
          </a:xfrm>
          <a:prstGeom prst="rect">
            <a:avLst/>
          </a:prstGeom>
        </p:spPr>
        <p:txBody>
          <a:bodyPr spcFirstLastPara="1" wrap="square" lIns="91425" tIns="45700" rIns="0" bIns="45700" anchor="ctr" anchorCtr="0">
            <a:noAutofit/>
          </a:bodyPr>
          <a:lstStyle/>
          <a:p>
            <a:fld id="{00000000-1234-1234-1234-123412341234}" type="slidenum">
              <a:rPr lang="nl-BE"/>
              <a:pPr/>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0"/>
          <p:cNvSpPr txBox="1">
            <a:spLocks noGrp="1"/>
          </p:cNvSpPr>
          <p:nvPr>
            <p:ph type="title"/>
          </p:nvPr>
        </p:nvSpPr>
        <p:spPr>
          <a:xfrm>
            <a:off x="2152650" y="365126"/>
            <a:ext cx="7886700" cy="1080000"/>
          </a:xfrm>
          <a:prstGeom prst="rect">
            <a:avLst/>
          </a:prstGeom>
        </p:spPr>
        <p:txBody>
          <a:bodyPr spcFirstLastPara="1" wrap="square" lIns="91425" tIns="45700" rIns="91425" bIns="45700" anchor="t" anchorCtr="0">
            <a:noAutofit/>
          </a:bodyPr>
          <a:lstStyle/>
          <a:p>
            <a:r>
              <a:rPr lang="nl-BE"/>
              <a:t>Challenge no 4: finding and accessing data</a:t>
            </a:r>
            <a:endParaRPr/>
          </a:p>
          <a:p>
            <a:endParaRPr/>
          </a:p>
        </p:txBody>
      </p:sp>
      <p:sp>
        <p:nvSpPr>
          <p:cNvPr id="535" name="Google Shape;535;p60"/>
          <p:cNvSpPr txBox="1">
            <a:spLocks noGrp="1"/>
          </p:cNvSpPr>
          <p:nvPr>
            <p:ph type="body" idx="1"/>
          </p:nvPr>
        </p:nvSpPr>
        <p:spPr>
          <a:xfrm>
            <a:off x="2079375" y="1097100"/>
            <a:ext cx="7886700" cy="5204100"/>
          </a:xfrm>
          <a:prstGeom prst="rect">
            <a:avLst/>
          </a:prstGeom>
        </p:spPr>
        <p:txBody>
          <a:bodyPr spcFirstLastPara="1" wrap="square" lIns="91425" tIns="45700" rIns="91425" bIns="45700" anchor="t" anchorCtr="0">
            <a:noAutofit/>
          </a:bodyPr>
          <a:lstStyle/>
          <a:p>
            <a:pPr marL="0" indent="0">
              <a:buNone/>
            </a:pPr>
            <a:r>
              <a:rPr lang="nl-BE" sz="2500" b="1" dirty="0">
                <a:solidFill>
                  <a:schemeClr val="lt2"/>
                </a:solidFill>
                <a:highlight>
                  <a:srgbClr val="FFFFFF"/>
                </a:highlight>
                <a:latin typeface="Arial"/>
                <a:ea typeface="Arial"/>
                <a:cs typeface="Arial"/>
                <a:sym typeface="Arial"/>
              </a:rPr>
              <a:t>The data - much interview data not open or discoverable</a:t>
            </a:r>
            <a:endParaRPr sz="2500" dirty="0">
              <a:highlight>
                <a:srgbClr val="FFFFFF"/>
              </a:highlight>
              <a:latin typeface="Arial"/>
              <a:ea typeface="Arial"/>
              <a:cs typeface="Arial"/>
              <a:sym typeface="Arial"/>
            </a:endParaRPr>
          </a:p>
          <a:p>
            <a:pPr marL="0" indent="0">
              <a:buNone/>
            </a:pPr>
            <a:endParaRPr sz="1050" dirty="0">
              <a:highlight>
                <a:srgbClr val="FFFFFF"/>
              </a:highlight>
              <a:latin typeface="Arial"/>
              <a:ea typeface="Arial"/>
              <a:cs typeface="Arial"/>
              <a:sym typeface="Arial"/>
            </a:endParaRPr>
          </a:p>
          <a:p>
            <a:pPr indent="-387350">
              <a:lnSpc>
                <a:spcPct val="100000"/>
              </a:lnSpc>
              <a:buSzPts val="2500"/>
            </a:pPr>
            <a:r>
              <a:rPr lang="nl-BE" sz="2500" dirty="0">
                <a:highlight>
                  <a:srgbClr val="FFFFFF"/>
                </a:highlight>
                <a:latin typeface="Arial"/>
                <a:ea typeface="Arial"/>
                <a:cs typeface="Arial"/>
                <a:sym typeface="Arial"/>
              </a:rPr>
              <a:t>Hard to find suitable accessible collections for the user</a:t>
            </a:r>
            <a:endParaRPr sz="2500" dirty="0">
              <a:highlight>
                <a:srgbClr val="FFFFFF"/>
              </a:highlight>
              <a:latin typeface="Arial"/>
              <a:ea typeface="Arial"/>
              <a:cs typeface="Arial"/>
              <a:sym typeface="Arial"/>
            </a:endParaRPr>
          </a:p>
          <a:p>
            <a:pPr indent="-387350">
              <a:lnSpc>
                <a:spcPct val="100000"/>
              </a:lnSpc>
              <a:buSzPts val="2500"/>
            </a:pPr>
            <a:r>
              <a:rPr lang="nl-BE" sz="2500" dirty="0">
                <a:highlight>
                  <a:srgbClr val="FFFFFF"/>
                </a:highlight>
                <a:latin typeface="Arial"/>
                <a:ea typeface="Arial"/>
                <a:cs typeface="Arial"/>
                <a:sym typeface="Arial"/>
              </a:rPr>
              <a:t>Limited ‘metadata’, often manually created, overview. Free text and index terms </a:t>
            </a:r>
            <a:r>
              <a:rPr lang="nl-BE" sz="2500" b="1" dirty="0">
                <a:highlight>
                  <a:srgbClr val="FFFFFF"/>
                </a:highlight>
                <a:latin typeface="Arial"/>
                <a:ea typeface="Arial"/>
                <a:cs typeface="Arial"/>
                <a:sym typeface="Arial"/>
              </a:rPr>
              <a:t>often describe the research/data collection method</a:t>
            </a:r>
            <a:r>
              <a:rPr lang="nl-BE" sz="2500" dirty="0">
                <a:highlight>
                  <a:srgbClr val="FFFFFF"/>
                </a:highlight>
                <a:latin typeface="Arial"/>
                <a:ea typeface="Arial"/>
                <a:cs typeface="Arial"/>
                <a:sym typeface="Arial"/>
              </a:rPr>
              <a:t>, not content</a:t>
            </a:r>
            <a:endParaRPr sz="2500" dirty="0">
              <a:highlight>
                <a:srgbClr val="FFFFFF"/>
              </a:highlight>
              <a:latin typeface="Arial"/>
              <a:ea typeface="Arial"/>
              <a:cs typeface="Arial"/>
              <a:sym typeface="Arial"/>
            </a:endParaRPr>
          </a:p>
          <a:p>
            <a:pPr indent="-387350">
              <a:lnSpc>
                <a:spcPct val="100000"/>
              </a:lnSpc>
              <a:buSzPts val="2500"/>
            </a:pPr>
            <a:r>
              <a:rPr lang="nl-BE" sz="2500" dirty="0">
                <a:highlight>
                  <a:srgbClr val="FFFFFF"/>
                </a:highlight>
                <a:latin typeface="Arial"/>
                <a:ea typeface="Arial"/>
                <a:cs typeface="Arial"/>
                <a:sym typeface="Arial"/>
              </a:rPr>
              <a:t>Data publishers could use </a:t>
            </a:r>
            <a:r>
              <a:rPr lang="nl-BE" sz="2500" b="1" dirty="0">
                <a:highlight>
                  <a:srgbClr val="FFFFFF"/>
                </a:highlight>
                <a:latin typeface="Arial"/>
                <a:ea typeface="Arial"/>
                <a:cs typeface="Arial"/>
                <a:sym typeface="Arial"/>
              </a:rPr>
              <a:t>language tools to better emerge content</a:t>
            </a:r>
            <a:r>
              <a:rPr lang="nl-BE" sz="2500" dirty="0">
                <a:highlight>
                  <a:srgbClr val="FFFFFF"/>
                </a:highlight>
                <a:latin typeface="Arial"/>
                <a:ea typeface="Arial"/>
                <a:cs typeface="Arial"/>
                <a:sym typeface="Arial"/>
              </a:rPr>
              <a:t> e.g. auto-summarisation and concept extraction</a:t>
            </a:r>
            <a:endParaRPr sz="2200" dirty="0">
              <a:highlight>
                <a:srgbClr val="FFFFFF"/>
              </a:highlight>
              <a:latin typeface="Arial"/>
              <a:ea typeface="Arial"/>
              <a:cs typeface="Arial"/>
              <a:sym typeface="Arial"/>
            </a:endParaRPr>
          </a:p>
        </p:txBody>
      </p:sp>
      <p:sp>
        <p:nvSpPr>
          <p:cNvPr id="536" name="Google Shape;536;p60"/>
          <p:cNvSpPr txBox="1">
            <a:spLocks noGrp="1"/>
          </p:cNvSpPr>
          <p:nvPr>
            <p:ph type="sldNum" idx="12"/>
          </p:nvPr>
        </p:nvSpPr>
        <p:spPr>
          <a:xfrm>
            <a:off x="7981950" y="6573187"/>
            <a:ext cx="2057400" cy="269700"/>
          </a:xfrm>
          <a:prstGeom prst="rect">
            <a:avLst/>
          </a:prstGeom>
        </p:spPr>
        <p:txBody>
          <a:bodyPr spcFirstLastPara="1" wrap="square" lIns="91425" tIns="45700" rIns="0" bIns="45700" anchor="ctr" anchorCtr="0">
            <a:noAutofit/>
          </a:bodyPr>
          <a:lstStyle/>
          <a:p>
            <a:fld id="{00000000-1234-1234-1234-123412341234}" type="slidenum">
              <a:rPr lang="nl-BE"/>
              <a:pPr/>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br>
              <a:rPr lang="en-GB" dirty="0"/>
            </a:br>
            <a:br>
              <a:rPr lang="en-GB" dirty="0"/>
            </a:br>
            <a:br>
              <a:rPr lang="en-GB" dirty="0"/>
            </a:br>
            <a:br>
              <a:rPr lang="en-GB" dirty="0"/>
            </a:br>
            <a:br>
              <a:rPr lang="en-GB" dirty="0"/>
            </a:br>
            <a:r>
              <a:rPr lang="en-GB" b="0" dirty="0" err="1"/>
              <a:t>corti@essex.ac.uk</a:t>
            </a:r>
            <a:br>
              <a:rPr lang="en-GB" b="0" dirty="0"/>
            </a:br>
            <a:r>
              <a:rPr lang="en-GB" b="0" dirty="0"/>
              <a:t>@</a:t>
            </a:r>
            <a:r>
              <a:rPr lang="en-GB" b="0" dirty="0" err="1"/>
              <a:t>LouiseCorti</a:t>
            </a:r>
            <a:br>
              <a:rPr lang="en-GB" b="0" dirty="0"/>
            </a:br>
            <a:br>
              <a:rPr lang="en-GB" b="0" dirty="0"/>
            </a:br>
            <a:r>
              <a:rPr lang="en-GB" b="0" dirty="0" err="1">
                <a:solidFill>
                  <a:schemeClr val="tx2"/>
                </a:solidFill>
              </a:rPr>
              <a:t>ukdataservice.ac.uk</a:t>
            </a:r>
            <a:br>
              <a:rPr lang="en-GB" b="0" dirty="0">
                <a:solidFill>
                  <a:schemeClr val="tx2"/>
                </a:solidFill>
              </a:rPr>
            </a:br>
            <a:r>
              <a:rPr lang="en-GB" b="0" dirty="0" err="1">
                <a:solidFill>
                  <a:srgbClr val="008000"/>
                </a:solidFill>
              </a:rPr>
              <a:t>oralhistory.eu</a:t>
            </a:r>
            <a:endParaRPr lang="en-GB" b="0" dirty="0">
              <a:solidFill>
                <a:srgbClr val="008000"/>
              </a:solidFill>
            </a:endParaRPr>
          </a:p>
        </p:txBody>
      </p:sp>
      <p:sp>
        <p:nvSpPr>
          <p:cNvPr id="3" name="Slide Number Placeholder 2"/>
          <p:cNvSpPr>
            <a:spLocks noGrp="1"/>
          </p:cNvSpPr>
          <p:nvPr>
            <p:ph type="sldNum" idx="12"/>
          </p:nvPr>
        </p:nvSpPr>
        <p:spPr/>
        <p:txBody>
          <a:bodyPr/>
          <a:lstStyle/>
          <a:p>
            <a:fld id="{00000000-1234-1234-1234-123412341234}" type="slidenum">
              <a:rPr lang="nl-BE" smtClean="0"/>
              <a:pPr/>
              <a:t>52</a:t>
            </a:fld>
            <a:endParaRPr lang="nl-BE"/>
          </a:p>
        </p:txBody>
      </p:sp>
    </p:spTree>
    <p:extLst>
      <p:ext uri="{BB962C8B-B14F-4D97-AF65-F5344CB8AC3E}">
        <p14:creationId xmlns:p14="http://schemas.microsoft.com/office/powerpoint/2010/main" val="332114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1798350" y="161375"/>
            <a:ext cx="8595300" cy="5773500"/>
          </a:xfrm>
          <a:prstGeom prst="rect">
            <a:avLst/>
          </a:prstGeom>
          <a:noFill/>
          <a:ln>
            <a:noFill/>
          </a:ln>
        </p:spPr>
        <p:txBody>
          <a:bodyPr spcFirstLastPara="1" wrap="square" lIns="91425" tIns="45700" rIns="91425" bIns="45700" anchor="t" anchorCtr="0">
            <a:noAutofit/>
          </a:bodyPr>
          <a:lstStyle/>
          <a:p>
            <a:pPr>
              <a:buClr>
                <a:srgbClr val="FF0000"/>
              </a:buClr>
            </a:pPr>
            <a:r>
              <a:rPr lang="nl-BE" sz="3000" b="1">
                <a:solidFill>
                  <a:srgbClr val="CAA6FB"/>
                </a:solidFill>
              </a:rPr>
              <a:t>Dimensions of an interview </a:t>
            </a:r>
            <a:endParaRPr sz="3000"/>
          </a:p>
        </p:txBody>
      </p:sp>
      <p:sp>
        <p:nvSpPr>
          <p:cNvPr id="98" name="Google Shape;98;p15"/>
          <p:cNvSpPr txBox="1">
            <a:spLocks noGrp="1"/>
          </p:cNvSpPr>
          <p:nvPr>
            <p:ph type="sldNum" idx="12"/>
          </p:nvPr>
        </p:nvSpPr>
        <p:spPr>
          <a:xfrm>
            <a:off x="7981950" y="6573187"/>
            <a:ext cx="2057400" cy="269700"/>
          </a:xfrm>
          <a:prstGeom prst="rect">
            <a:avLst/>
          </a:prstGeom>
          <a:noFill/>
          <a:ln>
            <a:noFill/>
          </a:ln>
        </p:spPr>
        <p:txBody>
          <a:bodyPr spcFirstLastPara="1" wrap="square" lIns="91425" tIns="45700" rIns="0" bIns="45700" anchor="ctr" anchorCtr="0">
            <a:noAutofit/>
          </a:bodyPr>
          <a:lstStyle/>
          <a:p>
            <a:fld id="{00000000-1234-1234-1234-123412341234}" type="slidenum">
              <a:rPr lang="nl-BE">
                <a:solidFill>
                  <a:schemeClr val="dk1"/>
                </a:solidFill>
              </a:rPr>
              <a:pPr/>
              <a:t>6</a:t>
            </a:fld>
            <a:endParaRPr>
              <a:solidFill>
                <a:schemeClr val="dk1"/>
              </a:solidFill>
            </a:endParaRPr>
          </a:p>
        </p:txBody>
      </p:sp>
      <p:graphicFrame>
        <p:nvGraphicFramePr>
          <p:cNvPr id="99" name="Google Shape;99;p15"/>
          <p:cNvGraphicFramePr/>
          <p:nvPr>
            <p:extLst>
              <p:ext uri="{D42A27DB-BD31-4B8C-83A1-F6EECF244321}">
                <p14:modId xmlns:p14="http://schemas.microsoft.com/office/powerpoint/2010/main" val="2468321608"/>
              </p:ext>
            </p:extLst>
          </p:nvPr>
        </p:nvGraphicFramePr>
        <p:xfrm>
          <a:off x="2020018" y="947210"/>
          <a:ext cx="8373625" cy="5145675"/>
        </p:xfrm>
        <a:graphic>
          <a:graphicData uri="http://schemas.openxmlformats.org/drawingml/2006/table">
            <a:tbl>
              <a:tblPr firstRow="1" firstCol="1" bandRow="1">
                <a:noFill/>
                <a:tableStyleId>{051BF071-D825-4723-9A52-B18F56563DD4}</a:tableStyleId>
              </a:tblPr>
              <a:tblGrid>
                <a:gridCol w="2530650">
                  <a:extLst>
                    <a:ext uri="{9D8B030D-6E8A-4147-A177-3AD203B41FA5}">
                      <a16:colId xmlns:a16="http://schemas.microsoft.com/office/drawing/2014/main" val="20000"/>
                    </a:ext>
                  </a:extLst>
                </a:gridCol>
                <a:gridCol w="5842975">
                  <a:extLst>
                    <a:ext uri="{9D8B030D-6E8A-4147-A177-3AD203B41FA5}">
                      <a16:colId xmlns:a16="http://schemas.microsoft.com/office/drawing/2014/main" val="20001"/>
                    </a:ext>
                  </a:extLst>
                </a:gridCol>
              </a:tblGrid>
              <a:tr h="667375">
                <a:tc>
                  <a:txBody>
                    <a:bodyPr/>
                    <a:lstStyle/>
                    <a:p>
                      <a:pPr marL="357188" marR="0" lvl="0" indent="100013" algn="l" rtl="0">
                        <a:lnSpc>
                          <a:spcPct val="107000"/>
                        </a:lnSpc>
                        <a:spcBef>
                          <a:spcPts val="0"/>
                        </a:spcBef>
                        <a:spcAft>
                          <a:spcPts val="0"/>
                        </a:spcAft>
                        <a:buNone/>
                      </a:pPr>
                      <a:r>
                        <a:rPr lang="nl-BE" sz="2000" u="none" strike="noStrike" cap="none" dirty="0"/>
                        <a:t>Focus</a:t>
                      </a:r>
                      <a:endParaRPr sz="2000" u="none" strike="noStrike" cap="none" dirty="0">
                        <a:latin typeface="Times New Roman"/>
                        <a:ea typeface="Times New Roman"/>
                        <a:cs typeface="Times New Roman"/>
                        <a:sym typeface="Times New Roman"/>
                      </a:endParaRPr>
                    </a:p>
                  </a:txBody>
                  <a:tcPr marL="103600" marR="103600" marT="0" marB="0" anchor="ctr"/>
                </a:tc>
                <a:tc>
                  <a:txBody>
                    <a:bodyPr/>
                    <a:lstStyle/>
                    <a:p>
                      <a:pPr marL="457200" marR="0" lvl="0" indent="0" algn="l" rtl="0">
                        <a:lnSpc>
                          <a:spcPct val="107000"/>
                        </a:lnSpc>
                        <a:spcBef>
                          <a:spcPts val="0"/>
                        </a:spcBef>
                        <a:spcAft>
                          <a:spcPts val="0"/>
                        </a:spcAft>
                        <a:buNone/>
                      </a:pPr>
                      <a:r>
                        <a:rPr lang="nl-BE" sz="2000" u="none" strike="noStrike" cap="none"/>
                        <a:t>Research question topics</a:t>
                      </a:r>
                      <a:endParaRPr sz="2000" u="none" strike="noStrike" cap="none">
                        <a:latin typeface="Times New Roman"/>
                        <a:ea typeface="Times New Roman"/>
                        <a:cs typeface="Times New Roman"/>
                        <a:sym typeface="Times New Roman"/>
                      </a:endParaRPr>
                    </a:p>
                  </a:txBody>
                  <a:tcPr marL="103600" marR="103600" marT="0" marB="0" anchor="ctr"/>
                </a:tc>
                <a:extLst>
                  <a:ext uri="{0D108BD9-81ED-4DB2-BD59-A6C34878D82A}">
                    <a16:rowId xmlns:a16="http://schemas.microsoft.com/office/drawing/2014/main" val="10000"/>
                  </a:ext>
                </a:extLst>
              </a:tr>
              <a:tr h="1119575">
                <a:tc>
                  <a:txBody>
                    <a:bodyPr/>
                    <a:lstStyle/>
                    <a:p>
                      <a:pPr marL="457200" marR="0" lvl="0" indent="0" algn="l" rtl="0">
                        <a:lnSpc>
                          <a:spcPct val="107000"/>
                        </a:lnSpc>
                        <a:spcBef>
                          <a:spcPts val="0"/>
                        </a:spcBef>
                        <a:spcAft>
                          <a:spcPts val="0"/>
                        </a:spcAft>
                        <a:buNone/>
                      </a:pPr>
                      <a:r>
                        <a:rPr lang="nl-BE" sz="2000" u="none" strike="noStrike" cap="none" dirty="0"/>
                        <a:t>The</a:t>
                      </a:r>
                      <a:br>
                        <a:rPr lang="nl-BE" sz="2000" u="none" strike="noStrike" cap="none" dirty="0"/>
                      </a:br>
                      <a:r>
                        <a:rPr lang="nl-BE" sz="2000" u="none" strike="noStrike" cap="none" dirty="0"/>
                        <a:t>Interview</a:t>
                      </a:r>
                      <a:endParaRPr sz="2000" b="0" u="none" strike="noStrike" cap="none" dirty="0">
                        <a:latin typeface="Times New Roman"/>
                        <a:ea typeface="Times New Roman"/>
                        <a:cs typeface="Times New Roman"/>
                        <a:sym typeface="Times New Roman"/>
                      </a:endParaRPr>
                    </a:p>
                  </a:txBody>
                  <a:tcPr marL="103600" marR="103600" marT="0" marB="0" anchor="ctr"/>
                </a:tc>
                <a:tc>
                  <a:txBody>
                    <a:bodyPr/>
                    <a:lstStyle/>
                    <a:p>
                      <a:pPr marL="457200" marR="0" lvl="0" indent="0" algn="l" rtl="0">
                        <a:lnSpc>
                          <a:spcPct val="107000"/>
                        </a:lnSpc>
                        <a:spcBef>
                          <a:spcPts val="0"/>
                        </a:spcBef>
                        <a:spcAft>
                          <a:spcPts val="0"/>
                        </a:spcAft>
                        <a:buNone/>
                      </a:pPr>
                      <a:r>
                        <a:rPr lang="nl-BE" sz="2000" u="none" strike="noStrike" cap="none"/>
                        <a:t>Identity (e.g. race, ethnicity, gender, age, etc.), experience and ”truth”</a:t>
                      </a:r>
                      <a:endParaRPr sz="2000" u="none" strike="noStrike" cap="none">
                        <a:latin typeface="Times New Roman"/>
                        <a:ea typeface="Times New Roman"/>
                        <a:cs typeface="Times New Roman"/>
                        <a:sym typeface="Times New Roman"/>
                      </a:endParaRPr>
                    </a:p>
                  </a:txBody>
                  <a:tcPr marL="103600" marR="103600" marT="0" marB="0" anchor="ctr"/>
                </a:tc>
                <a:extLst>
                  <a:ext uri="{0D108BD9-81ED-4DB2-BD59-A6C34878D82A}">
                    <a16:rowId xmlns:a16="http://schemas.microsoft.com/office/drawing/2014/main" val="10001"/>
                  </a:ext>
                </a:extLst>
              </a:tr>
              <a:tr h="1119575">
                <a:tc>
                  <a:txBody>
                    <a:bodyPr/>
                    <a:lstStyle/>
                    <a:p>
                      <a:pPr marL="457200" marR="0" lvl="0" indent="0" algn="l" rtl="0">
                        <a:lnSpc>
                          <a:spcPct val="107000"/>
                        </a:lnSpc>
                        <a:spcBef>
                          <a:spcPts val="0"/>
                        </a:spcBef>
                        <a:spcAft>
                          <a:spcPts val="0"/>
                        </a:spcAft>
                        <a:buNone/>
                      </a:pPr>
                      <a:r>
                        <a:rPr lang="nl-BE" sz="2000" u="none" strike="noStrike" cap="none" dirty="0"/>
                        <a:t>Recording of the interview</a:t>
                      </a:r>
                      <a:endParaRPr sz="2000" b="0" u="none" strike="noStrike" cap="none" dirty="0">
                        <a:latin typeface="Times New Roman"/>
                        <a:ea typeface="Times New Roman"/>
                        <a:cs typeface="Times New Roman"/>
                        <a:sym typeface="Times New Roman"/>
                      </a:endParaRPr>
                    </a:p>
                  </a:txBody>
                  <a:tcPr marL="103600" marR="103600" marT="0" marB="0" anchor="ctr"/>
                </a:tc>
                <a:tc>
                  <a:txBody>
                    <a:bodyPr/>
                    <a:lstStyle/>
                    <a:p>
                      <a:pPr marL="457200" marR="0" lvl="0" indent="0" algn="l" rtl="0">
                        <a:lnSpc>
                          <a:spcPct val="107000"/>
                        </a:lnSpc>
                        <a:spcBef>
                          <a:spcPts val="0"/>
                        </a:spcBef>
                        <a:spcAft>
                          <a:spcPts val="0"/>
                        </a:spcAft>
                        <a:buNone/>
                      </a:pPr>
                      <a:r>
                        <a:rPr lang="nl-BE" sz="2000" u="none" strike="noStrike" cap="none"/>
                        <a:t>Power, performance</a:t>
                      </a:r>
                      <a:endParaRPr sz="2000" u="none" strike="noStrike" cap="none">
                        <a:latin typeface="Times New Roman"/>
                        <a:ea typeface="Times New Roman"/>
                        <a:cs typeface="Times New Roman"/>
                        <a:sym typeface="Times New Roman"/>
                      </a:endParaRPr>
                    </a:p>
                  </a:txBody>
                  <a:tcPr marL="103600" marR="103600" marT="0" marB="0" anchor="ctr"/>
                </a:tc>
                <a:extLst>
                  <a:ext uri="{0D108BD9-81ED-4DB2-BD59-A6C34878D82A}">
                    <a16:rowId xmlns:a16="http://schemas.microsoft.com/office/drawing/2014/main" val="10002"/>
                  </a:ext>
                </a:extLst>
              </a:tr>
              <a:tr h="1119575">
                <a:tc>
                  <a:txBody>
                    <a:bodyPr/>
                    <a:lstStyle/>
                    <a:p>
                      <a:pPr marL="457200" marR="0" lvl="0" indent="0" algn="l" rtl="0">
                        <a:lnSpc>
                          <a:spcPct val="107000"/>
                        </a:lnSpc>
                        <a:spcBef>
                          <a:spcPts val="0"/>
                        </a:spcBef>
                        <a:spcAft>
                          <a:spcPts val="0"/>
                        </a:spcAft>
                        <a:buNone/>
                      </a:pPr>
                      <a:r>
                        <a:rPr lang="nl-BE" sz="2000" u="none" strike="noStrike" cap="none" dirty="0"/>
                        <a:t>Transcription of the interview</a:t>
                      </a:r>
                      <a:endParaRPr sz="2000" b="0" u="none" strike="noStrike" cap="none" dirty="0">
                        <a:latin typeface="Times New Roman"/>
                        <a:ea typeface="Times New Roman"/>
                        <a:cs typeface="Times New Roman"/>
                        <a:sym typeface="Times New Roman"/>
                      </a:endParaRPr>
                    </a:p>
                  </a:txBody>
                  <a:tcPr marL="103600" marR="103600" marT="0" marB="0" anchor="ctr"/>
                </a:tc>
                <a:tc>
                  <a:txBody>
                    <a:bodyPr/>
                    <a:lstStyle/>
                    <a:p>
                      <a:pPr marL="457200" marR="0" lvl="0" indent="0" algn="l" rtl="0">
                        <a:lnSpc>
                          <a:spcPct val="107000"/>
                        </a:lnSpc>
                        <a:spcBef>
                          <a:spcPts val="0"/>
                        </a:spcBef>
                        <a:spcAft>
                          <a:spcPts val="0"/>
                        </a:spcAft>
                        <a:buNone/>
                      </a:pPr>
                      <a:r>
                        <a:rPr lang="nl-BE" sz="2000" u="none" strike="noStrike" cap="none"/>
                        <a:t>Narratives, memory</a:t>
                      </a:r>
                      <a:endParaRPr sz="2000" u="none" strike="noStrike" cap="none">
                        <a:latin typeface="Times New Roman"/>
                        <a:ea typeface="Times New Roman"/>
                        <a:cs typeface="Times New Roman"/>
                        <a:sym typeface="Times New Roman"/>
                      </a:endParaRPr>
                    </a:p>
                  </a:txBody>
                  <a:tcPr marL="103600" marR="103600" marT="0" marB="0" anchor="ctr"/>
                </a:tc>
                <a:extLst>
                  <a:ext uri="{0D108BD9-81ED-4DB2-BD59-A6C34878D82A}">
                    <a16:rowId xmlns:a16="http://schemas.microsoft.com/office/drawing/2014/main" val="10003"/>
                  </a:ext>
                </a:extLst>
              </a:tr>
              <a:tr h="1119575">
                <a:tc>
                  <a:txBody>
                    <a:bodyPr/>
                    <a:lstStyle/>
                    <a:p>
                      <a:pPr marL="457200" marR="0" lvl="0" indent="0" algn="l" rtl="0">
                        <a:lnSpc>
                          <a:spcPct val="107000"/>
                        </a:lnSpc>
                        <a:spcBef>
                          <a:spcPts val="0"/>
                        </a:spcBef>
                        <a:spcAft>
                          <a:spcPts val="0"/>
                        </a:spcAft>
                        <a:buNone/>
                      </a:pPr>
                      <a:r>
                        <a:rPr lang="nl-BE" sz="2000" u="none" strike="noStrike" cap="none" dirty="0"/>
                        <a:t>Interpretation of the interview</a:t>
                      </a:r>
                      <a:endParaRPr sz="2000" b="0" u="none" strike="noStrike" cap="none" dirty="0">
                        <a:latin typeface="Times New Roman"/>
                        <a:ea typeface="Times New Roman"/>
                        <a:cs typeface="Times New Roman"/>
                        <a:sym typeface="Times New Roman"/>
                      </a:endParaRPr>
                    </a:p>
                  </a:txBody>
                  <a:tcPr marL="103600" marR="103600" marT="0" marB="0" anchor="ctr"/>
                </a:tc>
                <a:tc>
                  <a:txBody>
                    <a:bodyPr/>
                    <a:lstStyle/>
                    <a:p>
                      <a:pPr marL="457200" marR="0" lvl="0" indent="0" algn="l" rtl="0">
                        <a:lnSpc>
                          <a:spcPct val="107000"/>
                        </a:lnSpc>
                        <a:spcBef>
                          <a:spcPts val="0"/>
                        </a:spcBef>
                        <a:spcAft>
                          <a:spcPts val="0"/>
                        </a:spcAft>
                        <a:buNone/>
                      </a:pPr>
                      <a:r>
                        <a:rPr lang="nl-BE" sz="2000" u="none" strike="noStrike" cap="none" dirty="0"/>
                        <a:t>Subjectivity and intersubjectivity; emotion; cultural representation</a:t>
                      </a:r>
                      <a:endParaRPr sz="2000" u="none" strike="noStrike" cap="none" dirty="0">
                        <a:latin typeface="Times New Roman"/>
                        <a:ea typeface="Times New Roman"/>
                        <a:cs typeface="Times New Roman"/>
                        <a:sym typeface="Times New Roman"/>
                      </a:endParaRPr>
                    </a:p>
                  </a:txBody>
                  <a:tcPr marL="103600" marR="103600" marT="0" marB="0" anchor="ctr"/>
                </a:tc>
                <a:extLst>
                  <a:ext uri="{0D108BD9-81ED-4DB2-BD59-A6C34878D82A}">
                    <a16:rowId xmlns:a16="http://schemas.microsoft.com/office/drawing/2014/main" val="10004"/>
                  </a:ext>
                </a:extLst>
              </a:tr>
            </a:tbl>
          </a:graphicData>
        </a:graphic>
      </p:graphicFrame>
      <p:sp>
        <p:nvSpPr>
          <p:cNvPr id="100" name="Google Shape;100;p15"/>
          <p:cNvSpPr txBox="1"/>
          <p:nvPr/>
        </p:nvSpPr>
        <p:spPr>
          <a:xfrm>
            <a:off x="1798350" y="6092875"/>
            <a:ext cx="2481000" cy="480300"/>
          </a:xfrm>
          <a:prstGeom prst="rect">
            <a:avLst/>
          </a:prstGeom>
          <a:noFill/>
          <a:ln>
            <a:noFill/>
          </a:ln>
        </p:spPr>
        <p:txBody>
          <a:bodyPr spcFirstLastPara="1" wrap="square" lIns="91425" tIns="91425" rIns="91425" bIns="91425" anchor="ctr" anchorCtr="0">
            <a:noAutofit/>
          </a:bodyPr>
          <a:lstStyle/>
          <a:p>
            <a:pPr marL="228600">
              <a:spcBef>
                <a:spcPts val="1000"/>
              </a:spcBef>
            </a:pPr>
            <a:r>
              <a:rPr lang="nl-BE" sz="1800">
                <a:solidFill>
                  <a:schemeClr val="dk1"/>
                </a:solidFill>
                <a:latin typeface="Calibri"/>
                <a:ea typeface="Calibri"/>
                <a:cs typeface="Calibri"/>
                <a:sym typeface="Calibri"/>
              </a:rPr>
              <a:t>Abrams (2010)</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body" idx="1"/>
          </p:nvPr>
        </p:nvSpPr>
        <p:spPr>
          <a:xfrm>
            <a:off x="1637400" y="247475"/>
            <a:ext cx="8917200" cy="6521400"/>
          </a:xfrm>
          <a:prstGeom prst="rect">
            <a:avLst/>
          </a:prstGeom>
          <a:noFill/>
          <a:ln>
            <a:noFill/>
          </a:ln>
        </p:spPr>
        <p:txBody>
          <a:bodyPr spcFirstLastPara="1" wrap="square" lIns="91425" tIns="45700" rIns="91425" bIns="45700" anchor="t" anchorCtr="0">
            <a:noAutofit/>
          </a:bodyPr>
          <a:lstStyle/>
          <a:p>
            <a:pPr>
              <a:buClr>
                <a:srgbClr val="FF0000"/>
              </a:buClr>
            </a:pPr>
            <a:r>
              <a:rPr lang="nl-BE" sz="2800" b="1">
                <a:solidFill>
                  <a:srgbClr val="CAA6FB"/>
                </a:solidFill>
              </a:rPr>
              <a:t>Some social science approaches to interview analysis</a:t>
            </a:r>
            <a:endParaRPr sz="2800" b="1">
              <a:solidFill>
                <a:srgbClr val="CAA6FB"/>
              </a:solidFill>
            </a:endParaRPr>
          </a:p>
        </p:txBody>
      </p:sp>
      <p:sp>
        <p:nvSpPr>
          <p:cNvPr id="106" name="Google Shape;106;p16"/>
          <p:cNvSpPr txBox="1">
            <a:spLocks noGrp="1"/>
          </p:cNvSpPr>
          <p:nvPr>
            <p:ph type="sldNum" idx="12"/>
          </p:nvPr>
        </p:nvSpPr>
        <p:spPr>
          <a:xfrm>
            <a:off x="7981950" y="6573187"/>
            <a:ext cx="2057400" cy="269700"/>
          </a:xfrm>
          <a:prstGeom prst="rect">
            <a:avLst/>
          </a:prstGeom>
          <a:noFill/>
          <a:ln>
            <a:noFill/>
          </a:ln>
        </p:spPr>
        <p:txBody>
          <a:bodyPr spcFirstLastPara="1" wrap="square" lIns="91425" tIns="45700" rIns="0" bIns="45700" anchor="ctr" anchorCtr="0">
            <a:noAutofit/>
          </a:bodyPr>
          <a:lstStyle/>
          <a:p>
            <a:fld id="{00000000-1234-1234-1234-123412341234}" type="slidenum">
              <a:rPr lang="nl-BE">
                <a:solidFill>
                  <a:schemeClr val="dk1"/>
                </a:solidFill>
              </a:rPr>
              <a:pPr/>
              <a:t>7</a:t>
            </a:fld>
            <a:endParaRPr>
              <a:solidFill>
                <a:schemeClr val="dk1"/>
              </a:solidFill>
            </a:endParaRPr>
          </a:p>
        </p:txBody>
      </p:sp>
      <p:graphicFrame>
        <p:nvGraphicFramePr>
          <p:cNvPr id="107" name="Google Shape;107;p16"/>
          <p:cNvGraphicFramePr/>
          <p:nvPr>
            <p:extLst>
              <p:ext uri="{D42A27DB-BD31-4B8C-83A1-F6EECF244321}">
                <p14:modId xmlns:p14="http://schemas.microsoft.com/office/powerpoint/2010/main" val="1149534999"/>
              </p:ext>
            </p:extLst>
          </p:nvPr>
        </p:nvGraphicFramePr>
        <p:xfrm>
          <a:off x="1637388" y="295818"/>
          <a:ext cx="9030612" cy="6161926"/>
        </p:xfrm>
        <a:graphic>
          <a:graphicData uri="http://schemas.openxmlformats.org/drawingml/2006/table">
            <a:tbl>
              <a:tblPr firstRow="1" firstCol="1" bandRow="1">
                <a:noFill/>
                <a:tableStyleId>{221A1C97-A827-41D6-BCED-985979EDDD21}</a:tableStyleId>
              </a:tblPr>
              <a:tblGrid>
                <a:gridCol w="1818254">
                  <a:extLst>
                    <a:ext uri="{9D8B030D-6E8A-4147-A177-3AD203B41FA5}">
                      <a16:colId xmlns:a16="http://schemas.microsoft.com/office/drawing/2014/main" val="20000"/>
                    </a:ext>
                  </a:extLst>
                </a:gridCol>
                <a:gridCol w="3398259">
                  <a:extLst>
                    <a:ext uri="{9D8B030D-6E8A-4147-A177-3AD203B41FA5}">
                      <a16:colId xmlns:a16="http://schemas.microsoft.com/office/drawing/2014/main" val="20001"/>
                    </a:ext>
                  </a:extLst>
                </a:gridCol>
                <a:gridCol w="3814099">
                  <a:extLst>
                    <a:ext uri="{9D8B030D-6E8A-4147-A177-3AD203B41FA5}">
                      <a16:colId xmlns:a16="http://schemas.microsoft.com/office/drawing/2014/main" val="20002"/>
                    </a:ext>
                  </a:extLst>
                </a:gridCol>
              </a:tblGrid>
              <a:tr h="1089224">
                <a:tc>
                  <a:txBody>
                    <a:bodyPr/>
                    <a:lstStyle/>
                    <a:p>
                      <a:pPr marL="0" marR="0" lvl="0" indent="0" algn="l" rtl="0">
                        <a:lnSpc>
                          <a:spcPct val="107000"/>
                        </a:lnSpc>
                        <a:spcBef>
                          <a:spcPts val="0"/>
                        </a:spcBef>
                        <a:spcAft>
                          <a:spcPts val="0"/>
                        </a:spcAft>
                        <a:buNone/>
                      </a:pPr>
                      <a:endParaRPr sz="2000" u="none" strike="noStrike" cap="none" dirty="0">
                        <a:latin typeface="Calibri"/>
                        <a:ea typeface="Calibri"/>
                        <a:cs typeface="Calibri"/>
                        <a:sym typeface="Calibri"/>
                      </a:endParaRPr>
                    </a:p>
                  </a:txBody>
                  <a:tcPr marL="56800" marR="56800" marT="56800" marB="56800"/>
                </a:tc>
                <a:tc>
                  <a:txBody>
                    <a:bodyPr/>
                    <a:lstStyle/>
                    <a:p>
                      <a:pPr marL="0" marR="0" lvl="0" indent="0" algn="l" rtl="0">
                        <a:lnSpc>
                          <a:spcPct val="107000"/>
                        </a:lnSpc>
                        <a:spcBef>
                          <a:spcPts val="0"/>
                        </a:spcBef>
                        <a:spcAft>
                          <a:spcPts val="0"/>
                        </a:spcAft>
                        <a:buNone/>
                      </a:pPr>
                      <a:r>
                        <a:rPr lang="nl-BE" sz="2000" u="none" strike="noStrike" cap="none"/>
                        <a:t>Research questions</a:t>
                      </a:r>
                      <a:endParaRPr sz="2000" u="none" strike="noStrike" cap="none">
                        <a:latin typeface="Calibri"/>
                        <a:ea typeface="Calibri"/>
                        <a:cs typeface="Calibri"/>
                        <a:sym typeface="Calibri"/>
                      </a:endParaRPr>
                    </a:p>
                  </a:txBody>
                  <a:tcPr marL="56800" marR="56800" marT="56800" marB="56800" anchor="ctr"/>
                </a:tc>
                <a:tc>
                  <a:txBody>
                    <a:bodyPr/>
                    <a:lstStyle/>
                    <a:p>
                      <a:pPr marL="0" marR="0" lvl="0" indent="0" algn="l" rtl="0">
                        <a:lnSpc>
                          <a:spcPct val="107000"/>
                        </a:lnSpc>
                        <a:spcBef>
                          <a:spcPts val="0"/>
                        </a:spcBef>
                        <a:spcAft>
                          <a:spcPts val="0"/>
                        </a:spcAft>
                        <a:buNone/>
                      </a:pPr>
                      <a:r>
                        <a:rPr lang="nl-BE" sz="2000">
                          <a:latin typeface="Calibri"/>
                          <a:ea typeface="Calibri"/>
                          <a:cs typeface="Calibri"/>
                          <a:sym typeface="Calibri"/>
                        </a:rPr>
                        <a:t>Approach</a:t>
                      </a:r>
                      <a:endParaRPr sz="2000" u="none" strike="noStrike" cap="none">
                        <a:latin typeface="Calibri"/>
                        <a:ea typeface="Calibri"/>
                        <a:cs typeface="Calibri"/>
                        <a:sym typeface="Calibri"/>
                      </a:endParaRPr>
                    </a:p>
                  </a:txBody>
                  <a:tcPr marL="56800" marR="56800" marT="56800" marB="56800" anchor="ctr"/>
                </a:tc>
                <a:extLst>
                  <a:ext uri="{0D108BD9-81ED-4DB2-BD59-A6C34878D82A}">
                    <a16:rowId xmlns:a16="http://schemas.microsoft.com/office/drawing/2014/main" val="10000"/>
                  </a:ext>
                </a:extLst>
              </a:tr>
              <a:tr h="1556431">
                <a:tc>
                  <a:txBody>
                    <a:bodyPr/>
                    <a:lstStyle/>
                    <a:p>
                      <a:pPr marL="0" marR="0" lvl="0" indent="0" algn="l" rtl="0">
                        <a:lnSpc>
                          <a:spcPct val="107000"/>
                        </a:lnSpc>
                        <a:spcBef>
                          <a:spcPts val="0"/>
                        </a:spcBef>
                        <a:spcAft>
                          <a:spcPts val="0"/>
                        </a:spcAft>
                        <a:buNone/>
                      </a:pPr>
                      <a:r>
                        <a:rPr lang="nl-BE" sz="2000" u="none" strike="noStrike" cap="none" dirty="0"/>
                        <a:t>Content </a:t>
                      </a:r>
                      <a:br>
                        <a:rPr lang="nl-BE" sz="2000" u="none" strike="noStrike" cap="none" dirty="0"/>
                      </a:br>
                      <a:r>
                        <a:rPr lang="nl-BE" sz="2000" u="none" strike="noStrike" cap="none" dirty="0"/>
                        <a:t>analysis</a:t>
                      </a:r>
                      <a:endParaRPr sz="2000" u="none" strike="noStrike" cap="none" dirty="0">
                        <a:latin typeface="Calibri"/>
                        <a:ea typeface="Calibri"/>
                        <a:cs typeface="Calibri"/>
                        <a:sym typeface="Calibri"/>
                      </a:endParaRPr>
                    </a:p>
                  </a:txBody>
                  <a:tcPr marL="56800" marR="56800" marT="56800" marB="56800" anchor="ctr"/>
                </a:tc>
                <a:tc>
                  <a:txBody>
                    <a:bodyPr/>
                    <a:lstStyle/>
                    <a:p>
                      <a:pPr marL="0" marR="0" lvl="0" indent="0" algn="l" rtl="0">
                        <a:lnSpc>
                          <a:spcPct val="107000"/>
                        </a:lnSpc>
                        <a:spcBef>
                          <a:spcPts val="0"/>
                        </a:spcBef>
                        <a:spcAft>
                          <a:spcPts val="0"/>
                        </a:spcAft>
                        <a:buNone/>
                      </a:pPr>
                      <a:r>
                        <a:rPr lang="nl-BE" sz="2000" u="none" strike="noStrike" cap="none" dirty="0"/>
                        <a:t>What is the amount and nature of attention/reporting on a subject in a specific media?</a:t>
                      </a:r>
                      <a:endParaRPr sz="2000" u="none" strike="noStrike" cap="none" dirty="0">
                        <a:latin typeface="Calibri"/>
                        <a:ea typeface="Calibri"/>
                        <a:cs typeface="Calibri"/>
                        <a:sym typeface="Calibri"/>
                      </a:endParaRPr>
                    </a:p>
                  </a:txBody>
                  <a:tcPr marL="56800" marR="56800" marT="56800" marB="56800" anchor="ctr"/>
                </a:tc>
                <a:tc>
                  <a:txBody>
                    <a:bodyPr/>
                    <a:lstStyle/>
                    <a:p>
                      <a:pPr marL="0" marR="0" lvl="0" indent="0" algn="l" rtl="0">
                        <a:lnSpc>
                          <a:spcPct val="107000"/>
                        </a:lnSpc>
                        <a:spcBef>
                          <a:spcPts val="0"/>
                        </a:spcBef>
                        <a:spcAft>
                          <a:spcPts val="0"/>
                        </a:spcAft>
                        <a:buNone/>
                      </a:pPr>
                      <a:r>
                        <a:rPr lang="nl-BE" sz="2000"/>
                        <a:t>Largely q</a:t>
                      </a:r>
                      <a:r>
                        <a:rPr lang="nl-BE" sz="2000" u="none" strike="noStrike" cap="none"/>
                        <a:t>uantitative</a:t>
                      </a:r>
                      <a:endParaRPr sz="2000" u="none" strike="noStrike" cap="none">
                        <a:latin typeface="Calibri"/>
                        <a:ea typeface="Calibri"/>
                        <a:cs typeface="Calibri"/>
                        <a:sym typeface="Calibri"/>
                      </a:endParaRPr>
                    </a:p>
                  </a:txBody>
                  <a:tcPr marL="56800" marR="56800" marT="56800" marB="56800" anchor="ctr"/>
                </a:tc>
                <a:extLst>
                  <a:ext uri="{0D108BD9-81ED-4DB2-BD59-A6C34878D82A}">
                    <a16:rowId xmlns:a16="http://schemas.microsoft.com/office/drawing/2014/main" val="10001"/>
                  </a:ext>
                </a:extLst>
              </a:tr>
              <a:tr h="1527987">
                <a:tc>
                  <a:txBody>
                    <a:bodyPr/>
                    <a:lstStyle/>
                    <a:p>
                      <a:pPr marL="0" marR="0" lvl="0" indent="0" algn="l" rtl="0">
                        <a:lnSpc>
                          <a:spcPct val="107000"/>
                        </a:lnSpc>
                        <a:spcBef>
                          <a:spcPts val="0"/>
                        </a:spcBef>
                        <a:spcAft>
                          <a:spcPts val="0"/>
                        </a:spcAft>
                        <a:buNone/>
                      </a:pPr>
                      <a:r>
                        <a:rPr lang="nl-BE" sz="2000" u="none" strike="noStrike" cap="none" dirty="0"/>
                        <a:t>Conversation </a:t>
                      </a:r>
                      <a:br>
                        <a:rPr lang="nl-BE" sz="2000" u="none" strike="noStrike" cap="none" dirty="0"/>
                      </a:br>
                      <a:r>
                        <a:rPr lang="nl-BE" sz="2000" u="none" strike="noStrike" cap="none" dirty="0"/>
                        <a:t>analysis</a:t>
                      </a:r>
                      <a:endParaRPr sz="2000" u="none" strike="noStrike" cap="none" dirty="0">
                        <a:latin typeface="Calibri"/>
                        <a:ea typeface="Calibri"/>
                        <a:cs typeface="Calibri"/>
                        <a:sym typeface="Calibri"/>
                      </a:endParaRPr>
                    </a:p>
                  </a:txBody>
                  <a:tcPr marL="56800" marR="56800" marT="56800" marB="56800" anchor="ctr"/>
                </a:tc>
                <a:tc>
                  <a:txBody>
                    <a:bodyPr/>
                    <a:lstStyle/>
                    <a:p>
                      <a:pPr marL="0" marR="0" lvl="0" indent="0" algn="l" rtl="0">
                        <a:lnSpc>
                          <a:spcPct val="107000"/>
                        </a:lnSpc>
                        <a:spcBef>
                          <a:spcPts val="0"/>
                        </a:spcBef>
                        <a:spcAft>
                          <a:spcPts val="0"/>
                        </a:spcAft>
                        <a:buNone/>
                      </a:pPr>
                      <a:r>
                        <a:rPr lang="nl-BE" sz="2000" u="none" strike="noStrike" cap="none" dirty="0"/>
                        <a:t>How is social order accomplished in and through interaction in everyday life?</a:t>
                      </a:r>
                      <a:endParaRPr sz="2000" u="none" strike="noStrike" cap="none" dirty="0">
                        <a:latin typeface="Calibri"/>
                        <a:ea typeface="Calibri"/>
                        <a:cs typeface="Calibri"/>
                        <a:sym typeface="Calibri"/>
                      </a:endParaRPr>
                    </a:p>
                  </a:txBody>
                  <a:tcPr marL="56800" marR="56800" marT="56800" marB="56800" anchor="ctr"/>
                </a:tc>
                <a:tc>
                  <a:txBody>
                    <a:bodyPr/>
                    <a:lstStyle/>
                    <a:p>
                      <a:pPr marL="0" marR="0" lvl="0" indent="0" algn="l" rtl="0">
                        <a:lnSpc>
                          <a:spcPct val="107000"/>
                        </a:lnSpc>
                        <a:spcBef>
                          <a:spcPts val="0"/>
                        </a:spcBef>
                        <a:spcAft>
                          <a:spcPts val="0"/>
                        </a:spcAft>
                        <a:buNone/>
                      </a:pPr>
                      <a:r>
                        <a:rPr lang="nl-BE" sz="2000" dirty="0"/>
                        <a:t>Ethnography and conversation analysis</a:t>
                      </a:r>
                      <a:endParaRPr sz="2000" dirty="0"/>
                    </a:p>
                  </a:txBody>
                  <a:tcPr marL="56800" marR="56800" marT="56800" marB="56800" anchor="ctr"/>
                </a:tc>
                <a:extLst>
                  <a:ext uri="{0D108BD9-81ED-4DB2-BD59-A6C34878D82A}">
                    <a16:rowId xmlns:a16="http://schemas.microsoft.com/office/drawing/2014/main" val="10002"/>
                  </a:ext>
                </a:extLst>
              </a:tr>
              <a:tr h="1988284">
                <a:tc>
                  <a:txBody>
                    <a:bodyPr/>
                    <a:lstStyle/>
                    <a:p>
                      <a:pPr marL="0" marR="0" lvl="0" indent="0" algn="l" rtl="0">
                        <a:lnSpc>
                          <a:spcPct val="107000"/>
                        </a:lnSpc>
                        <a:spcBef>
                          <a:spcPts val="0"/>
                        </a:spcBef>
                        <a:spcAft>
                          <a:spcPts val="0"/>
                        </a:spcAft>
                        <a:buNone/>
                      </a:pPr>
                      <a:r>
                        <a:rPr lang="nl-BE" sz="2000" u="none" strike="noStrike" cap="none" dirty="0"/>
                        <a:t>Discourse </a:t>
                      </a:r>
                      <a:br>
                        <a:rPr lang="nl-BE" sz="2000" u="none" strike="noStrike" cap="none" dirty="0"/>
                      </a:br>
                      <a:r>
                        <a:rPr lang="nl-BE" sz="2000" u="none" strike="noStrike" cap="none" dirty="0"/>
                        <a:t>analysis</a:t>
                      </a:r>
                      <a:endParaRPr sz="2000" u="none" strike="noStrike" cap="none" dirty="0">
                        <a:latin typeface="Calibri"/>
                        <a:ea typeface="Calibri"/>
                        <a:cs typeface="Calibri"/>
                        <a:sym typeface="Calibri"/>
                      </a:endParaRPr>
                    </a:p>
                  </a:txBody>
                  <a:tcPr marL="56800" marR="56800" marT="56800" marB="56800" anchor="ctr"/>
                </a:tc>
                <a:tc>
                  <a:txBody>
                    <a:bodyPr/>
                    <a:lstStyle/>
                    <a:p>
                      <a:pPr marL="0" marR="0" lvl="0" indent="0" algn="l" rtl="0">
                        <a:lnSpc>
                          <a:spcPct val="107000"/>
                        </a:lnSpc>
                        <a:spcBef>
                          <a:spcPts val="0"/>
                        </a:spcBef>
                        <a:spcAft>
                          <a:spcPts val="0"/>
                        </a:spcAft>
                        <a:buNone/>
                      </a:pPr>
                      <a:r>
                        <a:rPr lang="nl-BE" sz="2000" dirty="0"/>
                        <a:t>W</a:t>
                      </a:r>
                      <a:r>
                        <a:rPr lang="nl-BE" sz="2000" u="none" strike="noStrike" cap="none" dirty="0"/>
                        <a:t>hat is the discourse doing? Why some meanings become priviledge or taken for granted and others become marginalized?</a:t>
                      </a:r>
                      <a:endParaRPr sz="2000" u="none" strike="noStrike" cap="none" dirty="0">
                        <a:latin typeface="Calibri"/>
                        <a:ea typeface="Calibri"/>
                        <a:cs typeface="Calibri"/>
                        <a:sym typeface="Calibri"/>
                      </a:endParaRPr>
                    </a:p>
                  </a:txBody>
                  <a:tcPr marL="56800" marR="56800" marT="56800" marB="56800" anchor="ctr"/>
                </a:tc>
                <a:tc>
                  <a:txBody>
                    <a:bodyPr/>
                    <a:lstStyle/>
                    <a:p>
                      <a:pPr marL="0" lvl="0" indent="0" algn="l" rtl="0">
                        <a:lnSpc>
                          <a:spcPct val="107000"/>
                        </a:lnSpc>
                        <a:spcBef>
                          <a:spcPts val="0"/>
                        </a:spcBef>
                        <a:spcAft>
                          <a:spcPts val="0"/>
                        </a:spcAft>
                        <a:buSzPts val="1100"/>
                        <a:buNone/>
                      </a:pPr>
                      <a:r>
                        <a:rPr lang="nl-BE" sz="2000" dirty="0"/>
                        <a:t>Study of well-established meanings/ideas around a topic which shape how we talk about it</a:t>
                      </a:r>
                      <a:endParaRPr sz="2000" dirty="0"/>
                    </a:p>
                  </a:txBody>
                  <a:tcPr marL="56800" marR="56800" marT="56800" marB="56800" anchor="ctr"/>
                </a:tc>
                <a:extLst>
                  <a:ext uri="{0D108BD9-81ED-4DB2-BD59-A6C34878D82A}">
                    <a16:rowId xmlns:a16="http://schemas.microsoft.com/office/drawing/2014/main" val="10003"/>
                  </a:ext>
                </a:extLst>
              </a:tr>
            </a:tbl>
          </a:graphicData>
        </a:graphic>
      </p:graphicFrame>
      <p:sp>
        <p:nvSpPr>
          <p:cNvPr id="108" name="Google Shape;108;p16"/>
          <p:cNvSpPr txBox="1"/>
          <p:nvPr/>
        </p:nvSpPr>
        <p:spPr>
          <a:xfrm>
            <a:off x="1399500" y="6456475"/>
            <a:ext cx="3144300" cy="386400"/>
          </a:xfrm>
          <a:prstGeom prst="rect">
            <a:avLst/>
          </a:prstGeom>
          <a:noFill/>
          <a:ln>
            <a:noFill/>
          </a:ln>
        </p:spPr>
        <p:txBody>
          <a:bodyPr spcFirstLastPara="1" wrap="square" lIns="91425" tIns="91425" rIns="91425" bIns="91425" anchor="ctr" anchorCtr="0">
            <a:noAutofit/>
          </a:bodyPr>
          <a:lstStyle/>
          <a:p>
            <a:pPr marL="457200" indent="-228600" algn="ctr">
              <a:spcBef>
                <a:spcPts val="1000"/>
              </a:spcBef>
            </a:pPr>
            <a:r>
              <a:rPr lang="nl-BE" sz="1600">
                <a:solidFill>
                  <a:schemeClr val="dk1"/>
                </a:solidFill>
                <a:latin typeface="Calibri"/>
                <a:ea typeface="Calibri"/>
                <a:cs typeface="Calibri"/>
                <a:sym typeface="Calibri"/>
              </a:rPr>
              <a:t>Adapted from Bryman (2016)</a:t>
            </a:r>
            <a:endParaRPr sz="16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a:p>
        </p:txBody>
      </p:sp>
      <p:sp>
        <p:nvSpPr>
          <p:cNvPr id="3" name="Slide Number Placeholder 2"/>
          <p:cNvSpPr>
            <a:spLocks noGrp="1"/>
          </p:cNvSpPr>
          <p:nvPr>
            <p:ph type="sldNum" idx="12"/>
          </p:nvPr>
        </p:nvSpPr>
        <p:spPr/>
        <p:txBody>
          <a:bodyPr/>
          <a:lstStyle/>
          <a:p>
            <a:fld id="{00000000-1234-1234-1234-123412341234}" type="slidenum">
              <a:rPr lang="nl-BE" smtClean="0"/>
              <a:pPr/>
              <a:t>8</a:t>
            </a:fld>
            <a:endParaRPr lang="nl-BE"/>
          </a:p>
        </p:txBody>
      </p:sp>
      <p:graphicFrame>
        <p:nvGraphicFramePr>
          <p:cNvPr id="4" name="Google Shape;107;p16"/>
          <p:cNvGraphicFramePr/>
          <p:nvPr>
            <p:extLst>
              <p:ext uri="{D42A27DB-BD31-4B8C-83A1-F6EECF244321}">
                <p14:modId xmlns:p14="http://schemas.microsoft.com/office/powerpoint/2010/main" val="52909588"/>
              </p:ext>
            </p:extLst>
          </p:nvPr>
        </p:nvGraphicFramePr>
        <p:xfrm>
          <a:off x="1637388" y="295819"/>
          <a:ext cx="9030612" cy="6622309"/>
        </p:xfrm>
        <a:graphic>
          <a:graphicData uri="http://schemas.openxmlformats.org/drawingml/2006/table">
            <a:tbl>
              <a:tblPr firstRow="1" firstCol="1" bandRow="1">
                <a:noFill/>
                <a:tableStyleId>{221A1C97-A827-41D6-BCED-985979EDDD21}</a:tableStyleId>
              </a:tblPr>
              <a:tblGrid>
                <a:gridCol w="1567856">
                  <a:extLst>
                    <a:ext uri="{9D8B030D-6E8A-4147-A177-3AD203B41FA5}">
                      <a16:colId xmlns:a16="http://schemas.microsoft.com/office/drawing/2014/main" val="20000"/>
                    </a:ext>
                  </a:extLst>
                </a:gridCol>
                <a:gridCol w="3076319">
                  <a:extLst>
                    <a:ext uri="{9D8B030D-6E8A-4147-A177-3AD203B41FA5}">
                      <a16:colId xmlns:a16="http://schemas.microsoft.com/office/drawing/2014/main" val="20001"/>
                    </a:ext>
                  </a:extLst>
                </a:gridCol>
                <a:gridCol w="4386437">
                  <a:extLst>
                    <a:ext uri="{9D8B030D-6E8A-4147-A177-3AD203B41FA5}">
                      <a16:colId xmlns:a16="http://schemas.microsoft.com/office/drawing/2014/main" val="20002"/>
                    </a:ext>
                  </a:extLst>
                </a:gridCol>
              </a:tblGrid>
              <a:tr h="989039">
                <a:tc>
                  <a:txBody>
                    <a:bodyPr/>
                    <a:lstStyle/>
                    <a:p>
                      <a:pPr marL="0" marR="0" lvl="0" indent="0" algn="l" rtl="0">
                        <a:lnSpc>
                          <a:spcPct val="107000"/>
                        </a:lnSpc>
                        <a:spcBef>
                          <a:spcPts val="0"/>
                        </a:spcBef>
                        <a:spcAft>
                          <a:spcPts val="0"/>
                        </a:spcAft>
                        <a:buNone/>
                      </a:pPr>
                      <a:endParaRPr sz="1100" u="none" strike="noStrike" cap="none" dirty="0">
                        <a:latin typeface="Calibri"/>
                        <a:ea typeface="Calibri"/>
                        <a:cs typeface="Calibri"/>
                        <a:sym typeface="Calibri"/>
                      </a:endParaRPr>
                    </a:p>
                  </a:txBody>
                  <a:tcPr marL="56800" marR="56800" marT="56800" marB="56800"/>
                </a:tc>
                <a:tc>
                  <a:txBody>
                    <a:bodyPr/>
                    <a:lstStyle/>
                    <a:p>
                      <a:pPr marL="0" marR="0" lvl="0" indent="0" algn="l" rtl="0">
                        <a:lnSpc>
                          <a:spcPct val="107000"/>
                        </a:lnSpc>
                        <a:spcBef>
                          <a:spcPts val="0"/>
                        </a:spcBef>
                        <a:spcAft>
                          <a:spcPts val="0"/>
                        </a:spcAft>
                        <a:buNone/>
                      </a:pPr>
                      <a:r>
                        <a:rPr lang="nl-BE" sz="1800" u="none" strike="noStrike" cap="none"/>
                        <a:t>Research questions</a:t>
                      </a:r>
                      <a:endParaRPr sz="1800" u="none" strike="noStrike" cap="none">
                        <a:latin typeface="Calibri"/>
                        <a:ea typeface="Calibri"/>
                        <a:cs typeface="Calibri"/>
                        <a:sym typeface="Calibri"/>
                      </a:endParaRPr>
                    </a:p>
                  </a:txBody>
                  <a:tcPr marL="56800" marR="56800" marT="56800" marB="56800" anchor="ctr"/>
                </a:tc>
                <a:tc>
                  <a:txBody>
                    <a:bodyPr/>
                    <a:lstStyle/>
                    <a:p>
                      <a:pPr marL="0" marR="0" lvl="0" indent="0" algn="l" rtl="0">
                        <a:lnSpc>
                          <a:spcPct val="107000"/>
                        </a:lnSpc>
                        <a:spcBef>
                          <a:spcPts val="0"/>
                        </a:spcBef>
                        <a:spcAft>
                          <a:spcPts val="0"/>
                        </a:spcAft>
                        <a:buNone/>
                      </a:pPr>
                      <a:r>
                        <a:rPr lang="nl-BE" sz="1800">
                          <a:latin typeface="Calibri"/>
                          <a:ea typeface="Calibri"/>
                          <a:cs typeface="Calibri"/>
                          <a:sym typeface="Calibri"/>
                        </a:rPr>
                        <a:t>Approach</a:t>
                      </a:r>
                      <a:endParaRPr sz="1800" u="none" strike="noStrike" cap="none">
                        <a:latin typeface="Calibri"/>
                        <a:ea typeface="Calibri"/>
                        <a:cs typeface="Calibri"/>
                        <a:sym typeface="Calibri"/>
                      </a:endParaRPr>
                    </a:p>
                  </a:txBody>
                  <a:tcPr marL="56800" marR="56800" marT="56800" marB="56800" anchor="ctr"/>
                </a:tc>
                <a:extLst>
                  <a:ext uri="{0D108BD9-81ED-4DB2-BD59-A6C34878D82A}">
                    <a16:rowId xmlns:a16="http://schemas.microsoft.com/office/drawing/2014/main" val="10000"/>
                  </a:ext>
                </a:extLst>
              </a:tr>
              <a:tr h="3849140">
                <a:tc>
                  <a:txBody>
                    <a:bodyPr/>
                    <a:lstStyle/>
                    <a:p>
                      <a:pPr marL="0" marR="0" lvl="0" indent="0" algn="l" rtl="0">
                        <a:lnSpc>
                          <a:spcPct val="107000"/>
                        </a:lnSpc>
                        <a:spcBef>
                          <a:spcPts val="0"/>
                        </a:spcBef>
                        <a:spcAft>
                          <a:spcPts val="0"/>
                        </a:spcAft>
                        <a:buNone/>
                      </a:pPr>
                      <a:r>
                        <a:rPr lang="nl-BE" sz="2000" u="none" strike="noStrike" cap="none" dirty="0"/>
                        <a:t>Narrative </a:t>
                      </a:r>
                      <a:br>
                        <a:rPr lang="nl-BE" sz="2000" u="none" strike="noStrike" cap="none" dirty="0"/>
                      </a:br>
                      <a:r>
                        <a:rPr lang="nl-BE" sz="2000" u="none" strike="noStrike" cap="none" dirty="0"/>
                        <a:t>analysis</a:t>
                      </a:r>
                      <a:endParaRPr sz="2000" u="none" strike="noStrike" cap="none" dirty="0">
                        <a:latin typeface="Calibri"/>
                        <a:ea typeface="Calibri"/>
                        <a:cs typeface="Calibri"/>
                        <a:sym typeface="Calibri"/>
                      </a:endParaRPr>
                    </a:p>
                  </a:txBody>
                  <a:tcPr marL="56800" marR="56800" marT="56800" marB="56800" anchor="ctr"/>
                </a:tc>
                <a:tc>
                  <a:txBody>
                    <a:bodyPr/>
                    <a:lstStyle/>
                    <a:p>
                      <a:pPr marL="0" marR="0" lvl="0" indent="0" algn="l" rtl="0">
                        <a:lnSpc>
                          <a:spcPct val="107000"/>
                        </a:lnSpc>
                        <a:spcBef>
                          <a:spcPts val="0"/>
                        </a:spcBef>
                        <a:spcAft>
                          <a:spcPts val="0"/>
                        </a:spcAft>
                        <a:buNone/>
                      </a:pPr>
                      <a:r>
                        <a:rPr lang="nl-BE" sz="2000" u="none" strike="noStrike" cap="none" dirty="0"/>
                        <a:t>How do people make sense of what happened and to what effect?</a:t>
                      </a:r>
                      <a:endParaRPr sz="2000" u="none" strike="noStrike" cap="none" dirty="0">
                        <a:latin typeface="Calibri"/>
                        <a:ea typeface="Calibri"/>
                        <a:cs typeface="Calibri"/>
                        <a:sym typeface="Calibri"/>
                      </a:endParaRPr>
                    </a:p>
                  </a:txBody>
                  <a:tcPr marL="56800" marR="56800" marT="56800" marB="56800" anchor="ctr"/>
                </a:tc>
                <a:tc>
                  <a:txBody>
                    <a:bodyPr/>
                    <a:lstStyle/>
                    <a:p>
                      <a:pPr marL="0" lvl="0" indent="0" algn="l" rtl="0">
                        <a:lnSpc>
                          <a:spcPct val="107000"/>
                        </a:lnSpc>
                        <a:spcBef>
                          <a:spcPts val="0"/>
                        </a:spcBef>
                        <a:spcAft>
                          <a:spcPts val="0"/>
                        </a:spcAft>
                        <a:buNone/>
                      </a:pPr>
                      <a:r>
                        <a:rPr lang="nl-BE" sz="2000" dirty="0"/>
                        <a:t>Interpretation not dependent on veracity of the account </a:t>
                      </a:r>
                      <a:endParaRPr sz="2000" dirty="0"/>
                    </a:p>
                    <a:p>
                      <a:pPr marL="0" lvl="0" indent="0" algn="l" rtl="0">
                        <a:lnSpc>
                          <a:spcPct val="107000"/>
                        </a:lnSpc>
                        <a:spcBef>
                          <a:spcPts val="0"/>
                        </a:spcBef>
                        <a:spcAft>
                          <a:spcPts val="0"/>
                        </a:spcAft>
                        <a:buClr>
                          <a:schemeClr val="dk1"/>
                        </a:buClr>
                        <a:buFont typeface="Arial"/>
                        <a:buNone/>
                      </a:pPr>
                      <a:r>
                        <a:rPr lang="nl-BE" sz="2000" dirty="0"/>
                        <a:t>• narrative thematic analysis - focus on content and sequence - what is said/not said</a:t>
                      </a:r>
                      <a:endParaRPr sz="2000" dirty="0"/>
                    </a:p>
                    <a:p>
                      <a:pPr marL="0" lvl="0" indent="0" algn="l" rtl="0">
                        <a:lnSpc>
                          <a:spcPct val="107000"/>
                        </a:lnSpc>
                        <a:spcBef>
                          <a:spcPts val="0"/>
                        </a:spcBef>
                        <a:spcAft>
                          <a:spcPts val="0"/>
                        </a:spcAft>
                        <a:buClr>
                          <a:schemeClr val="dk1"/>
                        </a:buClr>
                        <a:buFont typeface="Arial"/>
                        <a:buNone/>
                      </a:pPr>
                      <a:r>
                        <a:rPr lang="nl-BE" sz="2000" dirty="0"/>
                        <a:t>• structural analysis - focus on language and linguistic practices - how is the story told</a:t>
                      </a:r>
                      <a:endParaRPr sz="2000" dirty="0"/>
                    </a:p>
                    <a:p>
                      <a:pPr marL="0" lvl="0" indent="0" algn="l" rtl="0">
                        <a:lnSpc>
                          <a:spcPct val="107000"/>
                        </a:lnSpc>
                        <a:spcBef>
                          <a:spcPts val="0"/>
                        </a:spcBef>
                        <a:spcAft>
                          <a:spcPts val="0"/>
                        </a:spcAft>
                        <a:buNone/>
                      </a:pPr>
                      <a:r>
                        <a:rPr lang="nl-BE" sz="2000" dirty="0"/>
                        <a:t>• Interactional context - focus of co-construction of narratives - why, when, to whom, in what context</a:t>
                      </a:r>
                      <a:endParaRPr sz="2000" dirty="0"/>
                    </a:p>
                  </a:txBody>
                  <a:tcPr marL="56800" marR="56800" marT="56800" marB="56800" anchor="ctr"/>
                </a:tc>
                <a:extLst>
                  <a:ext uri="{0D108BD9-81ED-4DB2-BD59-A6C34878D82A}">
                    <a16:rowId xmlns:a16="http://schemas.microsoft.com/office/drawing/2014/main" val="10001"/>
                  </a:ext>
                </a:extLst>
              </a:tr>
              <a:tr h="1784130">
                <a:tc>
                  <a:txBody>
                    <a:bodyPr/>
                    <a:lstStyle/>
                    <a:p>
                      <a:pPr marL="0" marR="0" lvl="0" indent="0" algn="l" rtl="0">
                        <a:lnSpc>
                          <a:spcPct val="107000"/>
                        </a:lnSpc>
                        <a:spcBef>
                          <a:spcPts val="0"/>
                        </a:spcBef>
                        <a:spcAft>
                          <a:spcPts val="0"/>
                        </a:spcAft>
                        <a:buNone/>
                      </a:pPr>
                      <a:r>
                        <a:rPr lang="nl-BE" sz="2000" u="none" strike="noStrike" cap="none" dirty="0"/>
                        <a:t>Thematic </a:t>
                      </a:r>
                      <a:br>
                        <a:rPr lang="nl-BE" sz="2000" u="none" strike="noStrike" cap="none" dirty="0"/>
                      </a:br>
                      <a:r>
                        <a:rPr lang="nl-BE" sz="2000" u="none" strike="noStrike" cap="none" dirty="0"/>
                        <a:t>analysis</a:t>
                      </a:r>
                      <a:endParaRPr sz="2000" u="none" strike="noStrike" cap="none" dirty="0">
                        <a:latin typeface="Calibri"/>
                        <a:ea typeface="Calibri"/>
                        <a:cs typeface="Calibri"/>
                        <a:sym typeface="Calibri"/>
                      </a:endParaRPr>
                    </a:p>
                  </a:txBody>
                  <a:tcPr marL="56800" marR="56800" marT="56800" marB="56800" anchor="ctr"/>
                </a:tc>
                <a:tc>
                  <a:txBody>
                    <a:bodyPr/>
                    <a:lstStyle/>
                    <a:p>
                      <a:pPr marL="0" marR="0" lvl="0" indent="0" algn="l" rtl="0">
                        <a:lnSpc>
                          <a:spcPct val="107000"/>
                        </a:lnSpc>
                        <a:spcBef>
                          <a:spcPts val="0"/>
                        </a:spcBef>
                        <a:spcAft>
                          <a:spcPts val="0"/>
                        </a:spcAft>
                        <a:buNone/>
                      </a:pPr>
                      <a:r>
                        <a:rPr lang="nl-BE" sz="2000" u="none" strike="noStrike" cap="none" dirty="0"/>
                        <a:t>What are recurrent ideas and topics in the data?</a:t>
                      </a:r>
                      <a:endParaRPr sz="2000" u="none" strike="noStrike" cap="none" dirty="0">
                        <a:latin typeface="Calibri"/>
                        <a:ea typeface="Calibri"/>
                        <a:cs typeface="Calibri"/>
                        <a:sym typeface="Calibri"/>
                      </a:endParaRPr>
                    </a:p>
                  </a:txBody>
                  <a:tcPr marL="56800" marR="56800" marT="56800" marB="56800" anchor="ctr"/>
                </a:tc>
                <a:tc>
                  <a:txBody>
                    <a:bodyPr/>
                    <a:lstStyle/>
                    <a:p>
                      <a:pPr marL="0" lvl="0" indent="0" algn="l" rtl="0">
                        <a:lnSpc>
                          <a:spcPct val="107000"/>
                        </a:lnSpc>
                        <a:spcBef>
                          <a:spcPts val="0"/>
                        </a:spcBef>
                        <a:spcAft>
                          <a:spcPts val="0"/>
                        </a:spcAft>
                        <a:buClr>
                          <a:schemeClr val="dk1"/>
                        </a:buClr>
                        <a:buFont typeface="Arial"/>
                        <a:buNone/>
                      </a:pPr>
                      <a:r>
                        <a:rPr lang="nl-BE" sz="2000" dirty="0"/>
                        <a:t>Look at patterns across interviews. Veracity of the account important. Can be combined with narrative analysis</a:t>
                      </a:r>
                      <a:endParaRPr sz="2000" dirty="0">
                        <a:latin typeface="Calibri"/>
                        <a:ea typeface="Calibri"/>
                        <a:cs typeface="Calibri"/>
                        <a:sym typeface="Calibri"/>
                      </a:endParaRPr>
                    </a:p>
                    <a:p>
                      <a:pPr marL="0" marR="0" lvl="0" indent="0" algn="l" rtl="0">
                        <a:lnSpc>
                          <a:spcPct val="107000"/>
                        </a:lnSpc>
                        <a:spcBef>
                          <a:spcPts val="0"/>
                        </a:spcBef>
                        <a:spcAft>
                          <a:spcPts val="0"/>
                        </a:spcAft>
                        <a:buNone/>
                      </a:pPr>
                      <a:endParaRPr sz="2000" dirty="0"/>
                    </a:p>
                  </a:txBody>
                  <a:tcPr marL="56800" marR="56800" marT="56800" marB="5680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99266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1973794" y="365126"/>
            <a:ext cx="7886700" cy="1080000"/>
          </a:xfrm>
          <a:prstGeom prst="rect">
            <a:avLst/>
          </a:prstGeom>
        </p:spPr>
        <p:txBody>
          <a:bodyPr spcFirstLastPara="1" wrap="square" lIns="91425" tIns="45700" rIns="91425" bIns="45700" anchor="t" anchorCtr="0">
            <a:noAutofit/>
          </a:bodyPr>
          <a:lstStyle/>
          <a:p>
            <a:r>
              <a:rPr lang="nl-BE" dirty="0"/>
              <a:t>Annotation </a:t>
            </a:r>
            <a:endParaRPr dirty="0"/>
          </a:p>
        </p:txBody>
      </p:sp>
      <p:sp>
        <p:nvSpPr>
          <p:cNvPr id="115" name="Google Shape;115;p17"/>
          <p:cNvSpPr txBox="1">
            <a:spLocks noGrp="1"/>
          </p:cNvSpPr>
          <p:nvPr>
            <p:ph type="body" idx="1"/>
          </p:nvPr>
        </p:nvSpPr>
        <p:spPr>
          <a:xfrm>
            <a:off x="2079375" y="1305475"/>
            <a:ext cx="7886700" cy="4836000"/>
          </a:xfrm>
          <a:prstGeom prst="rect">
            <a:avLst/>
          </a:prstGeom>
        </p:spPr>
        <p:txBody>
          <a:bodyPr spcFirstLastPara="1" wrap="square" lIns="91425" tIns="45700" rIns="91425" bIns="45700" anchor="t" anchorCtr="0">
            <a:noAutofit/>
          </a:bodyPr>
          <a:lstStyle/>
          <a:p>
            <a:pPr marL="0" indent="0">
              <a:spcBef>
                <a:spcPts val="0"/>
              </a:spcBef>
              <a:buNone/>
            </a:pPr>
            <a:r>
              <a:rPr lang="nl-BE" sz="2800" dirty="0"/>
              <a:t>Texts, images, audio, video - approaches to annotation differ across disciplines</a:t>
            </a:r>
            <a:endParaRPr sz="2800" dirty="0"/>
          </a:p>
          <a:p>
            <a:pPr marL="0" indent="0">
              <a:spcBef>
                <a:spcPts val="0"/>
              </a:spcBef>
              <a:buNone/>
            </a:pPr>
            <a:endParaRPr sz="2800" dirty="0"/>
          </a:p>
          <a:p>
            <a:pPr indent="-406400">
              <a:buClr>
                <a:schemeClr val="dk1"/>
              </a:buClr>
              <a:buSzPts val="2800"/>
            </a:pPr>
            <a:r>
              <a:rPr lang="nl-BE" sz="2800" dirty="0"/>
              <a:t>Linguistics</a:t>
            </a:r>
            <a:endParaRPr sz="2800" dirty="0"/>
          </a:p>
          <a:p>
            <a:pPr indent="-406400">
              <a:spcBef>
                <a:spcPts val="0"/>
              </a:spcBef>
              <a:buClr>
                <a:schemeClr val="dk1"/>
              </a:buClr>
              <a:buSzPts val="2800"/>
            </a:pPr>
            <a:r>
              <a:rPr lang="nl-BE" sz="2800" dirty="0"/>
              <a:t>Behavioral sciences, communication studies</a:t>
            </a:r>
            <a:endParaRPr sz="2800" dirty="0"/>
          </a:p>
          <a:p>
            <a:pPr indent="-406400">
              <a:spcBef>
                <a:spcPts val="0"/>
              </a:spcBef>
              <a:buClr>
                <a:schemeClr val="dk1"/>
              </a:buClr>
              <a:buSzPts val="2800"/>
            </a:pPr>
            <a:r>
              <a:rPr lang="nl-BE" sz="2800" dirty="0"/>
              <a:t>Media studies (film, performance, dance, television)</a:t>
            </a:r>
            <a:endParaRPr sz="2800" dirty="0"/>
          </a:p>
          <a:p>
            <a:pPr indent="-406400">
              <a:spcBef>
                <a:spcPts val="0"/>
              </a:spcBef>
              <a:buClr>
                <a:schemeClr val="dk1"/>
              </a:buClr>
              <a:buSzPts val="2800"/>
            </a:pPr>
            <a:r>
              <a:rPr lang="nl-BE" sz="2800" dirty="0"/>
              <a:t>Social sciences</a:t>
            </a:r>
            <a:endParaRPr sz="2800" dirty="0"/>
          </a:p>
          <a:p>
            <a:pPr indent="-406400">
              <a:spcBef>
                <a:spcPts val="0"/>
              </a:spcBef>
              <a:buClr>
                <a:schemeClr val="dk1"/>
              </a:buClr>
              <a:buSzPts val="2800"/>
            </a:pPr>
            <a:r>
              <a:rPr lang="nl-BE" sz="2800" dirty="0"/>
              <a:t>Digital humanities</a:t>
            </a:r>
            <a:endParaRPr sz="2800" dirty="0"/>
          </a:p>
          <a:p>
            <a:pPr marL="0" indent="0">
              <a:buNone/>
            </a:pPr>
            <a:endParaRPr sz="2800" dirty="0"/>
          </a:p>
          <a:p>
            <a:pPr marL="0" indent="0">
              <a:buNone/>
            </a:pPr>
            <a:r>
              <a:rPr lang="nl-BE" sz="2800" dirty="0"/>
              <a:t>Different tools allow for these perspectives</a:t>
            </a:r>
            <a:endParaRPr sz="2800" dirty="0"/>
          </a:p>
        </p:txBody>
      </p:sp>
      <p:sp>
        <p:nvSpPr>
          <p:cNvPr id="116" name="Google Shape;116;p17"/>
          <p:cNvSpPr txBox="1">
            <a:spLocks noGrp="1"/>
          </p:cNvSpPr>
          <p:nvPr>
            <p:ph type="sldNum" idx="12"/>
          </p:nvPr>
        </p:nvSpPr>
        <p:spPr>
          <a:xfrm>
            <a:off x="7981950" y="6573187"/>
            <a:ext cx="2057400" cy="269700"/>
          </a:xfrm>
          <a:prstGeom prst="rect">
            <a:avLst/>
          </a:prstGeom>
        </p:spPr>
        <p:txBody>
          <a:bodyPr spcFirstLastPara="1" wrap="square" lIns="91425" tIns="45700" rIns="0" bIns="45700" anchor="ctr" anchorCtr="0">
            <a:noAutofit/>
          </a:bodyPr>
          <a:lstStyle/>
          <a:p>
            <a:fld id="{00000000-1234-1234-1234-123412341234}" type="slidenum">
              <a:rPr lang="nl-BE"/>
              <a:pPr/>
              <a:t>9</a:t>
            </a:fld>
            <a:endParaRPr/>
          </a:p>
        </p:txBody>
      </p:sp>
    </p:spTree>
  </p:cSld>
  <p:clrMapOvr>
    <a:masterClrMapping/>
  </p:clrMapOvr>
</p:sld>
</file>

<file path=ppt/theme/theme1.xml><?xml version="1.0" encoding="utf-8"?>
<a:theme xmlns:a="http://schemas.openxmlformats.org/drawingml/2006/main" name="Clarintheme">
  <a:themeElements>
    <a:clrScheme name="Clarin Colors 1">
      <a:dk1>
        <a:srgbClr val="000000"/>
      </a:dk1>
      <a:lt1>
        <a:srgbClr val="FFFFFF"/>
      </a:lt1>
      <a:dk2>
        <a:srgbClr val="07426E"/>
      </a:dk2>
      <a:lt2>
        <a:srgbClr val="0080AA"/>
      </a:lt2>
      <a:accent1>
        <a:srgbClr val="A2C037"/>
      </a:accent1>
      <a:accent2>
        <a:srgbClr val="3399BB"/>
      </a:accent2>
      <a:accent3>
        <a:srgbClr val="B5CD5F"/>
      </a:accent3>
      <a:accent4>
        <a:srgbClr val="66B3CC"/>
      </a:accent4>
      <a:accent5>
        <a:srgbClr val="C7D987"/>
      </a:accent5>
      <a:accent6>
        <a:srgbClr val="39688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2670</Words>
  <Application>Microsoft Office PowerPoint</Application>
  <PresentationFormat>Breedbeeld</PresentationFormat>
  <Paragraphs>487</Paragraphs>
  <Slides>52</Slides>
  <Notes>50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52</vt:i4>
      </vt:variant>
    </vt:vector>
  </HeadingPairs>
  <TitlesOfParts>
    <vt:vector size="60" baseType="lpstr">
      <vt:lpstr>Calibri</vt:lpstr>
      <vt:lpstr>Trebuchet MS</vt:lpstr>
      <vt:lpstr>Open Sans</vt:lpstr>
      <vt:lpstr>Times New Roman</vt:lpstr>
      <vt:lpstr>Arial</vt:lpstr>
      <vt:lpstr>Open Sans Light</vt:lpstr>
      <vt:lpstr>Merriweather Sans</vt:lpstr>
      <vt:lpstr>Clarintheme</vt:lpstr>
      <vt:lpstr>A multidisciplinary approach to the use of technology in research: the case of interview data  </vt:lpstr>
      <vt:lpstr>The challenge - crossing disciplines</vt:lpstr>
      <vt:lpstr>Different scholarly approaches </vt:lpstr>
      <vt:lpstr>When, where and how? </vt:lpstr>
      <vt:lpstr>PowerPoint-presentatie</vt:lpstr>
      <vt:lpstr>PowerPoint-presentatie</vt:lpstr>
      <vt:lpstr>PowerPoint-presentatie</vt:lpstr>
      <vt:lpstr>PowerPoint-presentatie</vt:lpstr>
      <vt:lpstr>Annotation </vt:lpstr>
      <vt:lpstr>PowerPoint-presentatie</vt:lpstr>
      <vt:lpstr>PowerPoint-presentatie</vt:lpstr>
      <vt:lpstr>Key questions   Oral History</vt:lpstr>
      <vt:lpstr>PowerPoint-presentatie</vt:lpstr>
      <vt:lpstr>Ideal-typical analytical approaches  </vt:lpstr>
      <vt:lpstr>What do oral historians do with interviews? </vt:lpstr>
      <vt:lpstr>PowerPoint-presentatie</vt:lpstr>
      <vt:lpstr>What computational linguists do with spoken corpora? </vt:lpstr>
      <vt:lpstr>What computational linguists do with spoken corpora? </vt:lpstr>
      <vt:lpstr>Verbal vs. non-verbal</vt:lpstr>
      <vt:lpstr>Verbal communication: oral vs. written</vt:lpstr>
      <vt:lpstr>Key challenges for linguistic tools</vt:lpstr>
      <vt:lpstr>Key challenges for linguistic tools</vt:lpstr>
      <vt:lpstr>Key challenges for linguistic tools</vt:lpstr>
      <vt:lpstr>PowerPoint-presentatie</vt:lpstr>
      <vt:lpstr>PowerPoint-presentatie</vt:lpstr>
      <vt:lpstr>Key questions Sociolinguists </vt:lpstr>
      <vt:lpstr>TOOLS for the jobs</vt:lpstr>
      <vt:lpstr>Discovery: In depth interview data</vt:lpstr>
      <vt:lpstr>Available qualitative collections </vt:lpstr>
      <vt:lpstr>PowerPoint-presentatie</vt:lpstr>
      <vt:lpstr>PowerPoint-presentatie</vt:lpstr>
      <vt:lpstr>PowerPoint-presentatie</vt:lpstr>
      <vt:lpstr>PowerPoint-presentatie</vt:lpstr>
      <vt:lpstr>ELAN (EUDICO Linguistic Annotator) </vt:lpstr>
      <vt:lpstr>Use of Tiers </vt:lpstr>
      <vt:lpstr>Tiered approach - 1</vt:lpstr>
      <vt:lpstr>Tiered approach - 2 </vt:lpstr>
      <vt:lpstr>Tiered approach - 3</vt:lpstr>
      <vt:lpstr>Tiered approach - 4 </vt:lpstr>
      <vt:lpstr>Annotating in ELAN - master the controls</vt:lpstr>
      <vt:lpstr>ELAN’s working modes</vt:lpstr>
      <vt:lpstr>ELAN user communities</vt:lpstr>
      <vt:lpstr>Linguistic Analysis - Free Tool</vt:lpstr>
      <vt:lpstr>PowerPoint-presentatie</vt:lpstr>
      <vt:lpstr>Social Signal Processing </vt:lpstr>
      <vt:lpstr>Social Signal Processing in Oral History</vt:lpstr>
      <vt:lpstr>Appreciating differences</vt:lpstr>
      <vt:lpstr>Challenge no 1: the jargon </vt:lpstr>
      <vt:lpstr>Challenge no 2: accessing the technology</vt:lpstr>
      <vt:lpstr>Challenge no 3: using the tool </vt:lpstr>
      <vt:lpstr>Challenge no 4: finding and accessing data </vt:lpstr>
      <vt:lpstr>Thank you!     corti@essex.ac.uk @LouiseCorti  ukdataservice.ac.uk oralhistory.eu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multidisciplinary approach to the use of technology in research: the case of interview data  </dc:title>
  <cp:lastModifiedBy>Hessen, Arjan van (UT-EEMCS)</cp:lastModifiedBy>
  <cp:revision>37</cp:revision>
  <dcterms:modified xsi:type="dcterms:W3CDTF">2022-10-17T12:57:15Z</dcterms:modified>
</cp:coreProperties>
</file>